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665" r:id="rId2"/>
    <p:sldId id="563" r:id="rId3"/>
    <p:sldId id="673" r:id="rId4"/>
    <p:sldId id="674" r:id="rId5"/>
    <p:sldId id="675" r:id="rId6"/>
    <p:sldId id="722" r:id="rId7"/>
    <p:sldId id="725" r:id="rId8"/>
    <p:sldId id="729" r:id="rId9"/>
    <p:sldId id="733" r:id="rId10"/>
    <p:sldId id="735" r:id="rId11"/>
    <p:sldId id="732" r:id="rId12"/>
    <p:sldId id="736" r:id="rId13"/>
    <p:sldId id="737" r:id="rId14"/>
    <p:sldId id="738" r:id="rId15"/>
    <p:sldId id="734" r:id="rId16"/>
    <p:sldId id="731" r:id="rId17"/>
  </p:sldIdLst>
  <p:sldSz cx="9144000" cy="6858000" type="screen4x3"/>
  <p:notesSz cx="7099300" cy="10234613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kumimoji="1" sz="2000" kern="1200">
        <a:solidFill>
          <a:schemeClr val="accent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kumimoji="1" sz="2000" kern="1200">
        <a:solidFill>
          <a:schemeClr val="accent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kumimoji="1" sz="2000" kern="1200">
        <a:solidFill>
          <a:schemeClr val="accent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kumimoji="1" sz="2000" kern="1200">
        <a:solidFill>
          <a:schemeClr val="accent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kumimoji="1" sz="2000" kern="1200">
        <a:solidFill>
          <a:schemeClr val="accent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accent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accent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accent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accent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5B92FF"/>
    <a:srgbClr val="0066FF"/>
    <a:srgbClr val="3366FF"/>
    <a:srgbClr val="EAEAEA"/>
    <a:srgbClr val="FFFFFF"/>
    <a:srgbClr val="CCFF66"/>
    <a:srgbClr val="89B0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936" y="78"/>
      </p:cViewPr>
      <p:guideLst>
        <p:guide orient="horz" pos="15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792" y="2070"/>
      </p:cViewPr>
      <p:guideLst>
        <p:guide orient="horz" pos="3224"/>
        <p:guide pos="2236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114" tIns="48056" rIns="96114" bIns="48056" numCol="1" anchor="t" anchorCtr="0" compatLnSpc="1">
            <a:prstTxWarp prst="textNoShape">
              <a:avLst/>
            </a:prstTxWarp>
          </a:bodyPr>
          <a:lstStyle>
            <a:lvl1pPr algn="l" defTabSz="962025">
              <a:lnSpc>
                <a:spcPct val="100000"/>
              </a:lnSpc>
              <a:defRPr kumimoji="0"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114" tIns="48056" rIns="96114" bIns="48056" numCol="1" anchor="t" anchorCtr="0" compatLnSpc="1">
            <a:prstTxWarp prst="textNoShape">
              <a:avLst/>
            </a:prstTxWarp>
          </a:bodyPr>
          <a:lstStyle>
            <a:lvl1pPr algn="r" defTabSz="962025">
              <a:lnSpc>
                <a:spcPct val="100000"/>
              </a:lnSpc>
              <a:defRPr kumimoji="0"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3775" y="763588"/>
            <a:ext cx="5122863" cy="384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101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114" tIns="48056" rIns="96114" bIns="480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114" tIns="48056" rIns="96114" bIns="48056" numCol="1" anchor="b" anchorCtr="0" compatLnSpc="1">
            <a:prstTxWarp prst="textNoShape">
              <a:avLst/>
            </a:prstTxWarp>
          </a:bodyPr>
          <a:lstStyle>
            <a:lvl1pPr algn="l" defTabSz="962025">
              <a:lnSpc>
                <a:spcPct val="100000"/>
              </a:lnSpc>
              <a:defRPr kumimoji="0"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114" tIns="48056" rIns="96114" bIns="48056" numCol="1" anchor="b" anchorCtr="0" compatLnSpc="1">
            <a:prstTxWarp prst="textNoShape">
              <a:avLst/>
            </a:prstTxWarp>
          </a:bodyPr>
          <a:lstStyle>
            <a:lvl1pPr algn="r" defTabSz="962025">
              <a:lnSpc>
                <a:spcPct val="100000"/>
              </a:lnSpc>
              <a:defRPr kumimoji="0"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299FB4-A4A1-4DDC-B05B-57FD5798294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BBBD6E-E054-484C-AA39-15ACE120B59D}" type="slidenum">
              <a:rPr lang="de-DE"/>
              <a:pPr/>
              <a:t>1</a:t>
            </a:fld>
            <a:endParaRPr lang="de-DE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4D53D9-F1ED-4B2D-BB65-82C3E7F33F30}" type="slidenum">
              <a:rPr lang="de-DE"/>
              <a:pPr/>
              <a:t>8</a:t>
            </a:fld>
            <a:endParaRPr lang="de-DE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Production and storage of explosives: 10 of 102 (10%)</a:t>
            </a:r>
          </a:p>
          <a:p>
            <a:r>
              <a:rPr lang="en-US" smtClean="0"/>
              <a:t>Metal refining and processing: 1 of 102 (1%)</a:t>
            </a:r>
          </a:p>
          <a:p>
            <a:r>
              <a:rPr lang="en-US" smtClean="0"/>
              <a:t>Wholesale and retail storage: 11 of 102 (11%)</a:t>
            </a:r>
          </a:p>
          <a:p>
            <a:r>
              <a:rPr lang="en-US" smtClean="0"/>
              <a:t>Petrochemical: 9 of 102 (9%)</a:t>
            </a:r>
          </a:p>
          <a:p>
            <a:r>
              <a:rPr lang="en-US" smtClean="0"/>
              <a:t>Pesticides, pharmaceuticals: 7 of 102 (7%)</a:t>
            </a:r>
          </a:p>
          <a:p>
            <a:r>
              <a:rPr lang="en-US" smtClean="0"/>
              <a:t>General chemicals manufacture: 41 of 102 (40%)</a:t>
            </a:r>
          </a:p>
          <a:p>
            <a:r>
              <a:rPr lang="en-US" smtClean="0"/>
              <a:t>Plastics and rubber manufacture: </a:t>
            </a:r>
            <a:br>
              <a:rPr lang="en-US" smtClean="0"/>
            </a:br>
            <a:r>
              <a:rPr lang="en-US" smtClean="0"/>
              <a:t>5 of 102 (5%)</a:t>
            </a:r>
          </a:p>
          <a:p>
            <a:r>
              <a:rPr lang="en-US" smtClean="0"/>
              <a:t>Power supply and distribution: </a:t>
            </a:r>
            <a:br>
              <a:rPr lang="en-US" smtClean="0"/>
            </a:br>
            <a:r>
              <a:rPr lang="en-US" smtClean="0"/>
              <a:t>3 of 102 (3%)</a:t>
            </a:r>
          </a:p>
          <a:p>
            <a:r>
              <a:rPr lang="en-US" smtClean="0"/>
              <a:t>Food and drink: 0 of 102 (0%)</a:t>
            </a:r>
          </a:p>
          <a:p>
            <a:r>
              <a:rPr lang="en-US" smtClean="0"/>
              <a:t>Assoc. European: 0 of 102 (0%)</a:t>
            </a:r>
          </a:p>
          <a:p>
            <a:r>
              <a:rPr lang="en-US" smtClean="0"/>
              <a:t>Assoc. National: 2 of 102 (2%)</a:t>
            </a:r>
          </a:p>
          <a:p>
            <a:r>
              <a:rPr lang="en-US" smtClean="0"/>
              <a:t>Other: 13 of 102 (13%)</a:t>
            </a:r>
            <a:endParaRPr lang="en-US" sz="1600" smtClean="0"/>
          </a:p>
          <a:p>
            <a:endParaRPr lang="en-US" sz="1600" smtClean="0"/>
          </a:p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/>
          <p:cNvSpPr>
            <a:spLocks noChangeArrowheads="1"/>
          </p:cNvSpPr>
          <p:nvPr userDrawn="1"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5" name="Picture 28" descr="eu-fl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61300" y="6311900"/>
            <a:ext cx="59372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639763" y="6327775"/>
            <a:ext cx="683736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200" b="1">
                <a:solidFill>
                  <a:schemeClr val="tx2"/>
                </a:solidFill>
                <a:latin typeface="Verdana" pitchFamily="34" charset="0"/>
              </a:rPr>
              <a:t>European Virtual Institute for Integrated Risk Management (EU-VRi) EEIG</a:t>
            </a:r>
          </a:p>
        </p:txBody>
      </p:sp>
      <p:pic>
        <p:nvPicPr>
          <p:cNvPr id="7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1700" y="6324600"/>
            <a:ext cx="7239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31"/>
          <p:cNvSpPr>
            <a:spLocks noChangeShapeType="1"/>
          </p:cNvSpPr>
          <p:nvPr/>
        </p:nvSpPr>
        <p:spPr bwMode="auto">
          <a:xfrm>
            <a:off x="584200" y="6261100"/>
            <a:ext cx="8140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78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1875" y="2338388"/>
            <a:ext cx="7321550" cy="1400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06613" y="3886200"/>
            <a:ext cx="517048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72263" y="317500"/>
            <a:ext cx="1952625" cy="56086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12800" y="317500"/>
            <a:ext cx="5707063" cy="56086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812800" y="317500"/>
            <a:ext cx="7531100" cy="95091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812800" y="1357313"/>
            <a:ext cx="3829050" cy="220821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794250" y="1357313"/>
            <a:ext cx="3830638" cy="220821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812800" y="3717925"/>
            <a:ext cx="3829050" cy="22082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94250" y="3717925"/>
            <a:ext cx="3830638" cy="22082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317500"/>
            <a:ext cx="7531100" cy="95091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812800" y="1357313"/>
            <a:ext cx="3829050" cy="45688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94250" y="1357313"/>
            <a:ext cx="3830638" cy="45688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12800" y="1357313"/>
            <a:ext cx="3829050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94250" y="1357313"/>
            <a:ext cx="3830638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317500"/>
            <a:ext cx="7531100" cy="950913"/>
          </a:xfrm>
          <a:prstGeom prst="rect">
            <a:avLst/>
          </a:prstGeom>
          <a:gradFill rotWithShape="1">
            <a:gsLst>
              <a:gs pos="0">
                <a:srgbClr val="336699">
                  <a:alpha val="89000"/>
                </a:srgbClr>
              </a:gs>
              <a:gs pos="100000">
                <a:srgbClr val="DBDBFF">
                  <a:alpha val="45000"/>
                </a:srgbClr>
              </a:gs>
            </a:gsLst>
            <a:lin ang="18900000" scaled="1"/>
          </a:gradFill>
          <a:ln w="9525" algn="ctr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357313"/>
            <a:ext cx="7812088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24" name="Rectangle 1044"/>
          <p:cNvSpPr>
            <a:spLocks noChangeArrowheads="1"/>
          </p:cNvSpPr>
          <p:nvPr userDrawn="1"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7128" name="Text Box 1048"/>
          <p:cNvSpPr txBox="1">
            <a:spLocks noChangeArrowheads="1"/>
          </p:cNvSpPr>
          <p:nvPr userDrawn="1"/>
        </p:nvSpPr>
        <p:spPr bwMode="auto">
          <a:xfrm>
            <a:off x="8442325" y="6350000"/>
            <a:ext cx="3968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defRPr/>
            </a:pPr>
            <a:fld id="{19BE7DF0-31E9-4CE1-BF5D-A5639AEFE05B}" type="slidenum">
              <a:rPr kumimoji="0" lang="de-DE" sz="900">
                <a:solidFill>
                  <a:srgbClr val="000066"/>
                </a:solidFill>
                <a:latin typeface="Verdana" pitchFamily="34" charset="0"/>
              </a:rPr>
              <a:pPr>
                <a:lnSpc>
                  <a:spcPct val="100000"/>
                </a:lnSpc>
                <a:spcBef>
                  <a:spcPct val="50000"/>
                </a:spcBef>
                <a:defRPr/>
              </a:pPr>
              <a:t>‹#›</a:t>
            </a:fld>
            <a:endParaRPr kumimoji="0" lang="de-DE" sz="900">
              <a:solidFill>
                <a:srgbClr val="000066"/>
              </a:solidFill>
              <a:latin typeface="Verdana" pitchFamily="34" charset="0"/>
            </a:endParaRPr>
          </a:p>
        </p:txBody>
      </p:sp>
      <p:pic>
        <p:nvPicPr>
          <p:cNvPr id="7174" name="Picture 1067" descr="eu-fla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861300" y="6311900"/>
            <a:ext cx="59372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49" name="Text Box 1069"/>
          <p:cNvSpPr txBox="1">
            <a:spLocks noChangeArrowheads="1"/>
          </p:cNvSpPr>
          <p:nvPr userDrawn="1"/>
        </p:nvSpPr>
        <p:spPr bwMode="auto">
          <a:xfrm>
            <a:off x="639763" y="6327775"/>
            <a:ext cx="6837362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200" b="1">
                <a:solidFill>
                  <a:schemeClr val="tx2"/>
                </a:solidFill>
                <a:latin typeface="Verdana" pitchFamily="34" charset="0"/>
              </a:rPr>
              <a:t>European Virtual Institute for Integrated Risk Management (EU-VRi) EEIG</a:t>
            </a:r>
          </a:p>
        </p:txBody>
      </p:sp>
      <p:pic>
        <p:nvPicPr>
          <p:cNvPr id="7176" name="Picture 1070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7251700" y="6324600"/>
            <a:ext cx="7239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52" name="Line 1072"/>
          <p:cNvSpPr>
            <a:spLocks noChangeShapeType="1"/>
          </p:cNvSpPr>
          <p:nvPr/>
        </p:nvSpPr>
        <p:spPr bwMode="auto">
          <a:xfrm>
            <a:off x="584200" y="6261100"/>
            <a:ext cx="8140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7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Wingdings" pitchFamily="2" charset="2"/>
        <a:buChar char="Ø"/>
        <a:defRPr sz="2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30000"/>
        </a:spcBef>
        <a:spcAft>
          <a:spcPct val="0"/>
        </a:spcAft>
        <a:buSzPct val="100000"/>
        <a:buChar char="–"/>
        <a:defRPr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30000"/>
        </a:spcBef>
        <a:spcAft>
          <a:spcPct val="0"/>
        </a:spcAft>
        <a:buSzPct val="100000"/>
        <a:buChar char="•"/>
        <a:defRPr sz="1600" b="1" i="1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Wingdings" pitchFamily="2" charset="2"/>
        <a:buChar char="§"/>
        <a:defRPr sz="1600" i="1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Verdana" pitchFamily="34" charset="0"/>
        <a:buChar char="-"/>
        <a:defRPr sz="15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Verdana" pitchFamily="34" charset="0"/>
        <a:buChar char="-"/>
        <a:defRPr sz="15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Verdana" pitchFamily="34" charset="0"/>
        <a:buChar char="-"/>
        <a:defRPr sz="15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Verdana" pitchFamily="34" charset="0"/>
        <a:buChar char="-"/>
        <a:defRPr sz="15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Verdana" pitchFamily="34" charset="0"/>
        <a:buChar char="-"/>
        <a:defRPr sz="1500">
          <a:solidFill>
            <a:schemeClr val="tx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Rectangle 2"/>
          <p:cNvSpPr>
            <a:spLocks noChangeArrowheads="1"/>
          </p:cNvSpPr>
          <p:nvPr/>
        </p:nvSpPr>
        <p:spPr bwMode="auto">
          <a:xfrm>
            <a:off x="2530475" y="4291013"/>
            <a:ext cx="768826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lnSpc>
                <a:spcPct val="100000"/>
              </a:lnSpc>
              <a:spcBef>
                <a:spcPct val="20000"/>
              </a:spcBef>
              <a:buSzPct val="100000"/>
              <a:buFont typeface="Wingdings" pitchFamily="2" charset="2"/>
              <a:buNone/>
              <a:defRPr/>
            </a:pPr>
            <a:endParaRPr kumimoji="0" lang="en-US" sz="3600" b="1">
              <a:solidFill>
                <a:schemeClr val="tx2"/>
              </a:solidFill>
              <a:latin typeface="Verdana" pitchFamily="34" charset="0"/>
            </a:endParaRPr>
          </a:p>
          <a:p>
            <a:pPr>
              <a:spcBef>
                <a:spcPct val="20000"/>
              </a:spcBef>
              <a:buSzPct val="100000"/>
              <a:buFont typeface="Wingdings" pitchFamily="2" charset="2"/>
              <a:buNone/>
              <a:defRPr/>
            </a:pPr>
            <a:endParaRPr kumimoji="0" lang="en-US" altLang="zh-CN" sz="1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SimSun" charset="-122"/>
            </a:endParaRPr>
          </a:p>
          <a:p>
            <a:pPr>
              <a:spcBef>
                <a:spcPct val="20000"/>
              </a:spcBef>
              <a:buSzPct val="100000"/>
              <a:buFont typeface="Wingdings" pitchFamily="2" charset="2"/>
              <a:buNone/>
              <a:defRPr/>
            </a:pPr>
            <a:endParaRPr kumimoji="0" lang="en-US" sz="18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4413" y="2301875"/>
            <a:ext cx="7272337" cy="2125663"/>
          </a:xfrm>
        </p:spPr>
        <p:txBody>
          <a:bodyPr/>
          <a:lstStyle/>
          <a:p>
            <a:pPr algn="ctr"/>
            <a:r>
              <a:rPr lang="en-US" sz="2900" smtClean="0"/>
              <a:t>F-SEVESO</a:t>
            </a:r>
            <a:br>
              <a:rPr lang="en-US" sz="2900" smtClean="0"/>
            </a:br>
            <a:r>
              <a:rPr lang="en-US" sz="2100" smtClean="0"/>
              <a:t>Study of the effectiveness of the implementation of the Seveso II directive</a:t>
            </a:r>
            <a:r>
              <a:rPr lang="en-US" sz="2900" smtClean="0"/>
              <a:t> </a:t>
            </a:r>
          </a:p>
        </p:txBody>
      </p:sp>
      <p:pic>
        <p:nvPicPr>
          <p:cNvPr id="103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150" y="1216025"/>
            <a:ext cx="2668588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1609725" y="5116513"/>
          <a:ext cx="1624013" cy="534987"/>
        </p:xfrm>
        <a:graphic>
          <a:graphicData uri="http://schemas.openxmlformats.org/presentationml/2006/ole">
            <p:oleObj spid="_x0000_s1026" name="Document" r:id="rId5" imgW="1200960" imgH="395640" progId="Word.Document.8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5470525" y="5130800"/>
          <a:ext cx="1916113" cy="546100"/>
        </p:xfrm>
        <a:graphic>
          <a:graphicData uri="http://schemas.openxmlformats.org/presentationml/2006/ole">
            <p:oleObj spid="_x0000_s1027" name="Document" r:id="rId6" imgW="1515240" imgH="432360" progId="Word.Document.8">
              <p:embed/>
            </p:oleObj>
          </a:graphicData>
        </a:graphic>
      </p:graphicFrame>
      <p:graphicFrame>
        <p:nvGraphicFramePr>
          <p:cNvPr id="1028" name="Object 7"/>
          <p:cNvGraphicFramePr>
            <a:graphicFrameLocks noChangeAspect="1"/>
          </p:cNvGraphicFramePr>
          <p:nvPr/>
        </p:nvGraphicFramePr>
        <p:xfrm>
          <a:off x="4133850" y="5043488"/>
          <a:ext cx="711200" cy="722312"/>
        </p:xfrm>
        <a:graphic>
          <a:graphicData uri="http://schemas.openxmlformats.org/presentationml/2006/ole">
            <p:oleObj spid="_x0000_s1028" name="Document" r:id="rId7" imgW="496080" imgH="504000" progId="Word.Document.8">
              <p:embed/>
            </p:oleObj>
          </a:graphicData>
        </a:graphic>
      </p:graphicFrame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846513" y="190500"/>
            <a:ext cx="4757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b="1">
                <a:solidFill>
                  <a:schemeClr val="bg1"/>
                </a:solidFill>
                <a:latin typeface="Arial" charset="0"/>
              </a:rPr>
              <a:t>Stakeholder Consultation Meeting</a:t>
            </a:r>
          </a:p>
          <a:p>
            <a:pPr algn="r"/>
            <a:r>
              <a:rPr lang="en-US" b="1">
                <a:solidFill>
                  <a:schemeClr val="bg1"/>
                </a:solidFill>
                <a:latin typeface="Arial" charset="0"/>
              </a:rPr>
              <a:t>Brussels – November 10, 2009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mtClean="0"/>
              <a:t>MAIN RESULTS AND RECOMMENDATIONS</a:t>
            </a:r>
            <a:endParaRPr lang="fr-FR" smtClean="0"/>
          </a:p>
        </p:txBody>
      </p:sp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Main overall feedbacks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Relevance of the Seveso II directive</a:t>
            </a:r>
          </a:p>
          <a:p>
            <a:pPr lvl="1"/>
            <a:r>
              <a:rPr lang="en-US" smtClean="0"/>
              <a:t>a recognizably higher level of safety for Seveso II establishments</a:t>
            </a:r>
          </a:p>
          <a:p>
            <a:pPr lvl="1"/>
            <a:r>
              <a:rPr lang="en-US" smtClean="0"/>
              <a:t>well-suited and proportionate approach to prevent major accidents</a:t>
            </a:r>
          </a:p>
          <a:p>
            <a:pPr lvl="1"/>
            <a:r>
              <a:rPr lang="en-US" smtClean="0"/>
              <a:t>valuable complement to OHS and IPPC directives</a:t>
            </a:r>
          </a:p>
          <a:p>
            <a:r>
              <a:rPr lang="en-US" smtClean="0"/>
              <a:t>Impact on competitiveness</a:t>
            </a:r>
          </a:p>
          <a:p>
            <a:pPr lvl="1"/>
            <a:r>
              <a:rPr lang="en-US" smtClean="0"/>
              <a:t>no clear evidence of adverse effect of the Directive on competitiveness</a:t>
            </a:r>
          </a:p>
          <a:p>
            <a:pPr lvl="2"/>
            <a:r>
              <a:rPr lang="en-US" smtClean="0"/>
              <a:t>Within EU: impact of non homogeneous implementation on market distortion is not clear </a:t>
            </a:r>
          </a:p>
          <a:p>
            <a:pPr lvl="2"/>
            <a:r>
              <a:rPr lang="en-US" smtClean="0"/>
              <a:t>EU vs. third countries: opinions equally divided on the impact of safety costs related to delocalization</a:t>
            </a:r>
          </a:p>
          <a:p>
            <a:pPr lvl="1"/>
            <a:r>
              <a:rPr lang="en-US" smtClean="0"/>
              <a:t>“requirements have to be implemented anyway”</a:t>
            </a:r>
          </a:p>
          <a:p>
            <a:pPr lvl="1"/>
            <a:r>
              <a:rPr lang="en-US" smtClean="0"/>
              <a:t>safety costs are financially beneficial in the long run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Suggestions for improvement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57313"/>
            <a:ext cx="8078788" cy="4568825"/>
          </a:xfrm>
        </p:spPr>
        <p:txBody>
          <a:bodyPr/>
          <a:lstStyle/>
          <a:p>
            <a:r>
              <a:rPr lang="en-US" smtClean="0"/>
              <a:t>Non uniform implementation of the Seveso II Directive</a:t>
            </a:r>
          </a:p>
          <a:p>
            <a:pPr lvl="1"/>
            <a:r>
              <a:rPr lang="en-US" smtClean="0"/>
              <a:t>Recommendation: Improve coordination of the CAs</a:t>
            </a:r>
          </a:p>
          <a:p>
            <a:pPr lvl="2"/>
            <a:r>
              <a:rPr lang="en-US" smtClean="0"/>
              <a:t>at national level, among the various authorities &amp; regions</a:t>
            </a:r>
          </a:p>
          <a:p>
            <a:pPr lvl="2"/>
            <a:r>
              <a:rPr lang="en-US" smtClean="0"/>
              <a:t>at EU level, among the various Member States</a:t>
            </a:r>
          </a:p>
          <a:p>
            <a:pPr lvl="1"/>
            <a:r>
              <a:rPr lang="en-US" smtClean="0"/>
              <a:t>Recommendation : Additional guidance documents</a:t>
            </a:r>
          </a:p>
          <a:p>
            <a:pPr lvl="1"/>
            <a:endParaRPr lang="en-US" smtClean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054100" y="3403600"/>
          <a:ext cx="7924800" cy="3068638"/>
        </p:xfrm>
        <a:graphic>
          <a:graphicData uri="http://schemas.openxmlformats.org/presentationml/2006/ole">
            <p:oleObj spid="_x0000_s5122" name="Document" r:id="rId3" imgW="7385760" imgH="286812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Suggestions for improvement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Overlaps of the Seveso II Directive with other Directives (ATEX, IPPC, OSH)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smtClean="0"/>
              <a:t>Recommendation: Add cross reference in the guidelines for implementation of each directive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smtClean="0"/>
              <a:t>Recommendation: Improve at national level the coordination of the various inspectors/authorities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endParaRPr lang="en-US" sz="2000" b="1" smtClean="0"/>
          </a:p>
          <a:p>
            <a:r>
              <a:rPr lang="en-GB" smtClean="0"/>
              <a:t>Communication with stakeholders</a:t>
            </a:r>
          </a:p>
          <a:p>
            <a:pPr lvl="1"/>
            <a:r>
              <a:rPr lang="en-US" smtClean="0"/>
              <a:t>Recommendation:  Im</a:t>
            </a:r>
            <a:r>
              <a:rPr lang="en-GB" smtClean="0"/>
              <a:t>prove the quality of the dialogue between stakeholders and reinforce the participation of the public</a:t>
            </a:r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Suggestions for improvement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Additional requirements or issues to be considered in the review of the Directive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057275" y="2197100"/>
          <a:ext cx="8086725" cy="4152900"/>
        </p:xfrm>
        <a:graphic>
          <a:graphicData uri="http://schemas.openxmlformats.org/presentationml/2006/ole">
            <p:oleObj spid="_x0000_s6146" name="Document" r:id="rId3" imgW="6068160" imgH="31197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smtClean="0"/>
              <a:t>CONCLUSION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smtClean="0"/>
          </a:p>
        </p:txBody>
      </p:sp>
    </p:spTree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Conclusions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878013"/>
            <a:ext cx="7812088" cy="3933825"/>
          </a:xfrm>
        </p:spPr>
        <p:txBody>
          <a:bodyPr/>
          <a:lstStyle/>
          <a:p>
            <a:r>
              <a:rPr lang="en-US" smtClean="0"/>
              <a:t>The survey has shown the relevance and effectiveness of the Seveso II directive</a:t>
            </a:r>
            <a:br>
              <a:rPr lang="en-US" smtClean="0"/>
            </a:br>
            <a:r>
              <a:rPr lang="en-US" smtClean="0"/>
              <a:t>but, new aspects to be considered in the revision have been suggested for continuous improvement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r>
              <a:rPr lang="en-US" smtClean="0"/>
              <a:t>Suggestions for improvement have been collected, mainly to increase harmonized implementation</a:t>
            </a:r>
          </a:p>
          <a:p>
            <a:pPr lvl="1"/>
            <a:r>
              <a:rPr lang="en-US" smtClean="0"/>
              <a:t>efforts to share methods and practices at EU level</a:t>
            </a:r>
          </a:p>
          <a:p>
            <a:pPr lvl="1"/>
            <a:r>
              <a:rPr lang="en-US" smtClean="0"/>
              <a:t>coordinate the work at national level</a:t>
            </a:r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Outline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484313"/>
            <a:ext cx="7939088" cy="3933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1) </a:t>
            </a:r>
            <a:r>
              <a:rPr lang="fr-FR" smtClean="0"/>
              <a:t>OVERVIEW OF THE PROJECT</a:t>
            </a:r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  <a:p>
            <a:pPr>
              <a:buFont typeface="Wingdings" pitchFamily="2" charset="2"/>
              <a:buNone/>
            </a:pPr>
            <a:r>
              <a:rPr lang="en-US" smtClean="0"/>
              <a:t>2) RESULTS AND MAIN RECOMMENDATIONS 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. Main feedbacks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. Additional requirements and issues to be considered during the review of the Seveso II Directive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. Guidance and tools to be developed to support implementation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. Activities to support implementation 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pPr>
              <a:buFont typeface="Wingdings" pitchFamily="2" charset="2"/>
              <a:buNone/>
            </a:pPr>
            <a:r>
              <a:rPr lang="en-US" smtClean="0"/>
              <a:t>3) CONCLUSIONS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smtClean="0"/>
              <a:t>OVERVIEW OF THE PROJECT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smtClean="0"/>
              <a:t>Context and objectives</a:t>
            </a:r>
            <a:endParaRPr lang="fr-FR" b="0" smtClean="0">
              <a:solidFill>
                <a:schemeClr val="tx1"/>
              </a:solidFill>
            </a:endParaRP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To study :</a:t>
            </a:r>
          </a:p>
          <a:p>
            <a:pPr lvl="1"/>
            <a:r>
              <a:rPr lang="en-GB" smtClean="0"/>
              <a:t>the </a:t>
            </a:r>
            <a:r>
              <a:rPr lang="en-GB" b="1" smtClean="0"/>
              <a:t>adequacy</a:t>
            </a:r>
            <a:r>
              <a:rPr lang="en-GB" smtClean="0"/>
              <a:t> of the </a:t>
            </a:r>
            <a:r>
              <a:rPr lang="en-GB" b="1" u="sng" smtClean="0"/>
              <a:t>requirements</a:t>
            </a:r>
            <a:r>
              <a:rPr lang="en-GB" smtClean="0"/>
              <a:t> imposed by the Directive on </a:t>
            </a:r>
            <a:r>
              <a:rPr lang="en-GB" b="1" smtClean="0"/>
              <a:t>operators</a:t>
            </a:r>
            <a:r>
              <a:rPr lang="en-GB" smtClean="0"/>
              <a:t> of Seveso II Establishments and the </a:t>
            </a:r>
            <a:r>
              <a:rPr lang="en-GB" b="1" u="sng" smtClean="0"/>
              <a:t>objectives</a:t>
            </a:r>
            <a:r>
              <a:rPr lang="en-GB" smtClean="0"/>
              <a:t> to prevent major accident and mitigate their consequences ;</a:t>
            </a:r>
          </a:p>
          <a:p>
            <a:pPr lvl="1"/>
            <a:r>
              <a:rPr lang="en-GB" smtClean="0"/>
              <a:t>the </a:t>
            </a:r>
            <a:r>
              <a:rPr lang="en-GB" b="1" smtClean="0"/>
              <a:t>real impact of the requirements</a:t>
            </a:r>
            <a:r>
              <a:rPr lang="en-GB" smtClean="0"/>
              <a:t> and the most effective way </a:t>
            </a:r>
            <a:r>
              <a:rPr lang="en-GB" b="1" smtClean="0"/>
              <a:t>to measure</a:t>
            </a:r>
            <a:r>
              <a:rPr lang="en-GB" smtClean="0"/>
              <a:t> it ;</a:t>
            </a:r>
            <a:endParaRPr lang="en-GB" sz="2000" b="1" i="1" smtClean="0"/>
          </a:p>
          <a:p>
            <a:pPr lvl="1"/>
            <a:r>
              <a:rPr lang="en-GB" smtClean="0"/>
              <a:t>the </a:t>
            </a:r>
            <a:r>
              <a:rPr lang="en-GB" b="1" smtClean="0"/>
              <a:t>effectiveness of the implementation</a:t>
            </a:r>
            <a:r>
              <a:rPr lang="en-GB" smtClean="0"/>
              <a:t>, in terms of compliance in the various Member States and industrial sectors, and the assessment of possible market distortion</a:t>
            </a:r>
            <a:endParaRPr lang="en-GB" b="1" smtClean="0">
              <a:solidFill>
                <a:schemeClr val="tx1"/>
              </a:solidFill>
            </a:endParaRPr>
          </a:p>
          <a:p>
            <a:r>
              <a:rPr lang="fr-FR" smtClean="0"/>
              <a:t>Main features</a:t>
            </a:r>
          </a:p>
          <a:p>
            <a:pPr lvl="1"/>
            <a:r>
              <a:rPr lang="fr-FR" smtClean="0"/>
              <a:t>Inputs for the preparation of a new version of the Seveso</a:t>
            </a:r>
          </a:p>
          <a:p>
            <a:pPr lvl="1"/>
            <a:r>
              <a:rPr lang="fr-FR" smtClean="0"/>
              <a:t>Focus on operators  - Survey based study</a:t>
            </a:r>
          </a:p>
          <a:p>
            <a:pPr lvl="1"/>
            <a:r>
              <a:rPr lang="fr-FR" smtClean="0"/>
              <a:t>Collect concrete cases, examples...</a:t>
            </a:r>
          </a:p>
          <a:p>
            <a:pPr lvl="1"/>
            <a:r>
              <a:rPr lang="fr-FR" smtClean="0"/>
              <a:t>Work with the steering group (DG ENV + ENTR + JRC)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1026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fr-FR" smtClean="0"/>
              <a:t>Project Overview</a:t>
            </a:r>
          </a:p>
        </p:txBody>
      </p:sp>
      <p:graphicFrame>
        <p:nvGraphicFramePr>
          <p:cNvPr id="2050" name="Object 1051"/>
          <p:cNvGraphicFramePr>
            <a:graphicFrameLocks noChangeAspect="1"/>
          </p:cNvGraphicFramePr>
          <p:nvPr>
            <p:ph sz="quarter" idx="1"/>
          </p:nvPr>
        </p:nvGraphicFramePr>
        <p:xfrm>
          <a:off x="2401888" y="1914525"/>
          <a:ext cx="1230312" cy="368300"/>
        </p:xfrm>
        <a:graphic>
          <a:graphicData uri="http://schemas.openxmlformats.org/presentationml/2006/ole">
            <p:oleObj spid="_x0000_s2050" name="Document" r:id="rId3" imgW="1515240" imgH="432360" progId="Word.Document.8">
              <p:embed/>
            </p:oleObj>
          </a:graphicData>
        </a:graphic>
      </p:graphicFrame>
      <p:sp>
        <p:nvSpPr>
          <p:cNvPr id="2054" name="Text Box 1027"/>
          <p:cNvSpPr txBox="1">
            <a:spLocks noChangeArrowheads="1"/>
          </p:cNvSpPr>
          <p:nvPr/>
        </p:nvSpPr>
        <p:spPr bwMode="auto">
          <a:xfrm>
            <a:off x="914400" y="1879600"/>
            <a:ext cx="1489075" cy="1200150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fr-FR" sz="1600" b="1">
                <a:solidFill>
                  <a:schemeClr val="tx1"/>
                </a:solidFill>
                <a:latin typeface="Arial" charset="0"/>
              </a:rPr>
              <a:t>WP1 : </a:t>
            </a:r>
            <a:r>
              <a:rPr lang="en-GB" sz="1400" b="1">
                <a:solidFill>
                  <a:schemeClr val="tx1"/>
                </a:solidFill>
                <a:latin typeface="Arial" charset="0"/>
              </a:rPr>
              <a:t>Analysis and selection of industrial sectors / MS</a:t>
            </a:r>
            <a:endParaRPr lang="fr-FR" sz="1400" b="1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055" name="Text Box 1028"/>
          <p:cNvSpPr txBox="1">
            <a:spLocks noChangeArrowheads="1"/>
          </p:cNvSpPr>
          <p:nvPr/>
        </p:nvSpPr>
        <p:spPr bwMode="auto">
          <a:xfrm>
            <a:off x="1820863" y="3144838"/>
            <a:ext cx="4946650" cy="979487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fr-FR" sz="1600" b="1">
                <a:solidFill>
                  <a:schemeClr val="tx1"/>
                </a:solidFill>
                <a:latin typeface="Arial" charset="0"/>
              </a:rPr>
              <a:t>WP2 : Assessment of implementation of </a:t>
            </a:r>
            <a:br>
              <a:rPr lang="fr-FR" sz="1600" b="1">
                <a:solidFill>
                  <a:schemeClr val="tx1"/>
                </a:solidFill>
                <a:latin typeface="Arial" charset="0"/>
              </a:rPr>
            </a:br>
            <a:r>
              <a:rPr lang="fr-FR" sz="1600" b="1">
                <a:solidFill>
                  <a:schemeClr val="tx1"/>
                </a:solidFill>
                <a:latin typeface="Arial" charset="0"/>
              </a:rPr>
              <a:t>Seveso II Directive </a:t>
            </a:r>
            <a:br>
              <a:rPr lang="fr-FR" sz="1600" b="1">
                <a:solidFill>
                  <a:schemeClr val="tx1"/>
                </a:solidFill>
                <a:latin typeface="Arial" charset="0"/>
              </a:rPr>
            </a:br>
            <a:r>
              <a:rPr lang="fr-FR" sz="1600" b="1">
                <a:solidFill>
                  <a:schemeClr val="tx1"/>
                </a:solidFill>
                <a:latin typeface="Arial" charset="0"/>
              </a:rPr>
              <a:t>     (questionnaires and interviews)</a:t>
            </a:r>
            <a:endParaRPr lang="fr-FR" sz="2400">
              <a:solidFill>
                <a:schemeClr val="tx1"/>
              </a:solidFill>
            </a:endParaRPr>
          </a:p>
        </p:txBody>
      </p:sp>
      <p:sp>
        <p:nvSpPr>
          <p:cNvPr id="2056" name="Text Box 1029"/>
          <p:cNvSpPr txBox="1">
            <a:spLocks noChangeArrowheads="1"/>
          </p:cNvSpPr>
          <p:nvPr/>
        </p:nvSpPr>
        <p:spPr bwMode="auto">
          <a:xfrm>
            <a:off x="838200" y="5311775"/>
            <a:ext cx="7296150" cy="784225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fr-FR" sz="1600" b="1">
                <a:solidFill>
                  <a:schemeClr val="tx1"/>
                </a:solidFill>
                <a:latin typeface="Arial" charset="0"/>
              </a:rPr>
              <a:t>WP4  : Infrastructure for dialogue with stakeholders - IT Support</a:t>
            </a:r>
          </a:p>
          <a:p>
            <a:pPr>
              <a:lnSpc>
                <a:spcPct val="100000"/>
              </a:lnSpc>
            </a:pPr>
            <a:endParaRPr lang="fr-FR" sz="1600" b="1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100000"/>
              </a:lnSpc>
            </a:pPr>
            <a:r>
              <a:rPr lang="fr-FR" sz="1600" b="1">
                <a:solidFill>
                  <a:schemeClr val="tx1"/>
                </a:solidFill>
                <a:latin typeface="Arial" charset="0"/>
              </a:rPr>
              <a:t>WP5 : Management and Coordination</a:t>
            </a:r>
          </a:p>
        </p:txBody>
      </p:sp>
      <p:sp>
        <p:nvSpPr>
          <p:cNvPr id="2057" name="Line 1030"/>
          <p:cNvSpPr>
            <a:spLocks noChangeShapeType="1"/>
          </p:cNvSpPr>
          <p:nvPr/>
        </p:nvSpPr>
        <p:spPr bwMode="auto">
          <a:xfrm flipV="1">
            <a:off x="927100" y="1482725"/>
            <a:ext cx="7962900" cy="6350"/>
          </a:xfrm>
          <a:prstGeom prst="line">
            <a:avLst/>
          </a:prstGeom>
          <a:noFill/>
          <a:ln w="63500">
            <a:solidFill>
              <a:srgbClr val="FF99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58" name="Line 1031"/>
          <p:cNvSpPr>
            <a:spLocks noChangeShapeType="1"/>
          </p:cNvSpPr>
          <p:nvPr/>
        </p:nvSpPr>
        <p:spPr bwMode="auto">
          <a:xfrm>
            <a:off x="927100" y="1358900"/>
            <a:ext cx="0" cy="2619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59" name="Line 1032"/>
          <p:cNvSpPr>
            <a:spLocks noChangeShapeType="1"/>
          </p:cNvSpPr>
          <p:nvPr/>
        </p:nvSpPr>
        <p:spPr bwMode="auto">
          <a:xfrm>
            <a:off x="5803900" y="1358900"/>
            <a:ext cx="0" cy="2619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0" name="Line 1033"/>
          <p:cNvSpPr>
            <a:spLocks noChangeShapeType="1"/>
          </p:cNvSpPr>
          <p:nvPr/>
        </p:nvSpPr>
        <p:spPr bwMode="auto">
          <a:xfrm>
            <a:off x="3155950" y="1358900"/>
            <a:ext cx="0" cy="2619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1" name="Text Box 1034"/>
          <p:cNvSpPr txBox="1">
            <a:spLocks noChangeArrowheads="1"/>
          </p:cNvSpPr>
          <p:nvPr/>
        </p:nvSpPr>
        <p:spPr bwMode="auto">
          <a:xfrm>
            <a:off x="1763713" y="1489075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fr-FR" sz="1800">
                <a:solidFill>
                  <a:srgbClr val="FF6600"/>
                </a:solidFill>
                <a:latin typeface="Arial Black" pitchFamily="34" charset="0"/>
              </a:rPr>
              <a:t>Q1</a:t>
            </a:r>
          </a:p>
        </p:txBody>
      </p:sp>
      <p:sp>
        <p:nvSpPr>
          <p:cNvPr id="2062" name="Text Box 1035"/>
          <p:cNvSpPr txBox="1">
            <a:spLocks noChangeArrowheads="1"/>
          </p:cNvSpPr>
          <p:nvPr/>
        </p:nvSpPr>
        <p:spPr bwMode="auto">
          <a:xfrm>
            <a:off x="4202113" y="1489075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fr-FR" sz="1800">
                <a:solidFill>
                  <a:srgbClr val="FF6600"/>
                </a:solidFill>
                <a:latin typeface="Arial Black" pitchFamily="34" charset="0"/>
              </a:rPr>
              <a:t>Q2</a:t>
            </a:r>
          </a:p>
        </p:txBody>
      </p:sp>
      <p:sp>
        <p:nvSpPr>
          <p:cNvPr id="2063" name="Text Box 1036"/>
          <p:cNvSpPr txBox="1">
            <a:spLocks noChangeArrowheads="1"/>
          </p:cNvSpPr>
          <p:nvPr/>
        </p:nvSpPr>
        <p:spPr bwMode="auto">
          <a:xfrm>
            <a:off x="6780213" y="1489075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fr-FR" sz="1800">
                <a:solidFill>
                  <a:srgbClr val="FF6600"/>
                </a:solidFill>
                <a:latin typeface="Arial Black" pitchFamily="34" charset="0"/>
              </a:rPr>
              <a:t>Q3</a:t>
            </a:r>
          </a:p>
        </p:txBody>
      </p:sp>
      <p:sp>
        <p:nvSpPr>
          <p:cNvPr id="2064" name="Line 1037"/>
          <p:cNvSpPr>
            <a:spLocks noChangeShapeType="1"/>
          </p:cNvSpPr>
          <p:nvPr/>
        </p:nvSpPr>
        <p:spPr bwMode="auto">
          <a:xfrm flipH="1">
            <a:off x="1471613" y="3079750"/>
            <a:ext cx="0" cy="7191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5" name="Line 1038"/>
          <p:cNvSpPr>
            <a:spLocks noChangeShapeType="1"/>
          </p:cNvSpPr>
          <p:nvPr/>
        </p:nvSpPr>
        <p:spPr bwMode="auto">
          <a:xfrm>
            <a:off x="1471613" y="3798888"/>
            <a:ext cx="34925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6" name="Line 1039"/>
          <p:cNvSpPr>
            <a:spLocks noChangeShapeType="1"/>
          </p:cNvSpPr>
          <p:nvPr/>
        </p:nvSpPr>
        <p:spPr bwMode="auto">
          <a:xfrm flipV="1">
            <a:off x="1262063" y="3079750"/>
            <a:ext cx="0" cy="2219325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7" name="Line 1040"/>
          <p:cNvSpPr>
            <a:spLocks noChangeShapeType="1"/>
          </p:cNvSpPr>
          <p:nvPr/>
        </p:nvSpPr>
        <p:spPr bwMode="auto">
          <a:xfrm flipV="1">
            <a:off x="2935288" y="4124325"/>
            <a:ext cx="0" cy="117475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8" name="Line 1041"/>
          <p:cNvSpPr>
            <a:spLocks noChangeShapeType="1"/>
          </p:cNvSpPr>
          <p:nvPr/>
        </p:nvSpPr>
        <p:spPr bwMode="auto">
          <a:xfrm flipV="1">
            <a:off x="6905625" y="4973638"/>
            <a:ext cx="0" cy="325437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69" name="Text Box 1042"/>
          <p:cNvSpPr txBox="1">
            <a:spLocks noChangeArrowheads="1"/>
          </p:cNvSpPr>
          <p:nvPr/>
        </p:nvSpPr>
        <p:spPr bwMode="auto">
          <a:xfrm>
            <a:off x="5651500" y="4189413"/>
            <a:ext cx="2508250" cy="784225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fr-FR" sz="1600" b="1">
                <a:solidFill>
                  <a:schemeClr val="tx1"/>
                </a:solidFill>
                <a:latin typeface="Arial" charset="0"/>
              </a:rPr>
              <a:t>WP3 : Detailed analysis of the responses</a:t>
            </a:r>
            <a:endParaRPr lang="fr-FR" sz="2400">
              <a:solidFill>
                <a:schemeClr val="tx1"/>
              </a:solidFill>
            </a:endParaRPr>
          </a:p>
        </p:txBody>
      </p:sp>
      <p:sp>
        <p:nvSpPr>
          <p:cNvPr id="2070" name="Line 1043"/>
          <p:cNvSpPr>
            <a:spLocks noChangeShapeType="1"/>
          </p:cNvSpPr>
          <p:nvPr/>
        </p:nvSpPr>
        <p:spPr bwMode="auto">
          <a:xfrm flipH="1">
            <a:off x="5233988" y="4189413"/>
            <a:ext cx="0" cy="5222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71" name="Line 1044"/>
          <p:cNvSpPr>
            <a:spLocks noChangeShapeType="1"/>
          </p:cNvSpPr>
          <p:nvPr/>
        </p:nvSpPr>
        <p:spPr bwMode="auto">
          <a:xfrm>
            <a:off x="5233988" y="4711700"/>
            <a:ext cx="347662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72" name="Text Box 1046"/>
          <p:cNvSpPr txBox="1">
            <a:spLocks noChangeArrowheads="1"/>
          </p:cNvSpPr>
          <p:nvPr/>
        </p:nvSpPr>
        <p:spPr bwMode="auto">
          <a:xfrm>
            <a:off x="239713" y="1565275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fr-FR" sz="1800">
                <a:solidFill>
                  <a:srgbClr val="FF0000"/>
                </a:solidFill>
                <a:latin typeface="Arial Black" pitchFamily="34" charset="0"/>
              </a:rPr>
              <a:t>9 NOV 07</a:t>
            </a:r>
          </a:p>
        </p:txBody>
      </p:sp>
      <p:sp>
        <p:nvSpPr>
          <p:cNvPr id="2073" name="Text Box 1047"/>
          <p:cNvSpPr txBox="1">
            <a:spLocks noChangeArrowheads="1"/>
          </p:cNvSpPr>
          <p:nvPr/>
        </p:nvSpPr>
        <p:spPr bwMode="auto">
          <a:xfrm>
            <a:off x="7491413" y="1577975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fr-FR" sz="1800">
                <a:solidFill>
                  <a:srgbClr val="FF0000"/>
                </a:solidFill>
                <a:latin typeface="Arial Black" pitchFamily="34" charset="0"/>
              </a:rPr>
              <a:t>9 JUL 08</a:t>
            </a:r>
          </a:p>
        </p:txBody>
      </p:sp>
      <p:sp>
        <p:nvSpPr>
          <p:cNvPr id="2074" name="Line 1048"/>
          <p:cNvSpPr>
            <a:spLocks noChangeShapeType="1"/>
          </p:cNvSpPr>
          <p:nvPr/>
        </p:nvSpPr>
        <p:spPr bwMode="auto">
          <a:xfrm>
            <a:off x="8191500" y="1358900"/>
            <a:ext cx="0" cy="2619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75" name="Line 1049"/>
          <p:cNvSpPr>
            <a:spLocks noChangeShapeType="1"/>
          </p:cNvSpPr>
          <p:nvPr/>
        </p:nvSpPr>
        <p:spPr bwMode="auto">
          <a:xfrm>
            <a:off x="8191500" y="1358900"/>
            <a:ext cx="0" cy="2619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2076" name="Picture 10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1538" y="5664200"/>
            <a:ext cx="9271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1" name="Object 1053"/>
          <p:cNvGraphicFramePr>
            <a:graphicFrameLocks noChangeAspect="1"/>
          </p:cNvGraphicFramePr>
          <p:nvPr>
            <p:ph sz="quarter" idx="2"/>
          </p:nvPr>
        </p:nvGraphicFramePr>
        <p:xfrm>
          <a:off x="7658100" y="3978275"/>
          <a:ext cx="1201738" cy="395288"/>
        </p:xfrm>
        <a:graphic>
          <a:graphicData uri="http://schemas.openxmlformats.org/presentationml/2006/ole">
            <p:oleObj spid="_x0000_s2051" name="Document" r:id="rId5" imgW="1200960" imgH="395640" progId="Word.Document.8">
              <p:embed/>
            </p:oleObj>
          </a:graphicData>
        </a:graphic>
      </p:graphicFrame>
      <p:graphicFrame>
        <p:nvGraphicFramePr>
          <p:cNvPr id="2052" name="Object 1055"/>
          <p:cNvGraphicFramePr>
            <a:graphicFrameLocks noChangeAspect="1"/>
          </p:cNvGraphicFramePr>
          <p:nvPr>
            <p:ph sz="quarter" idx="3"/>
          </p:nvPr>
        </p:nvGraphicFramePr>
        <p:xfrm>
          <a:off x="815975" y="5294313"/>
          <a:ext cx="495300" cy="503237"/>
        </p:xfrm>
        <a:graphic>
          <a:graphicData uri="http://schemas.openxmlformats.org/presentationml/2006/ole">
            <p:oleObj spid="_x0000_s2052" name="Document" r:id="rId6" imgW="496080" imgH="504000" progId="Word.Document.8">
              <p:embed/>
            </p:oleObj>
          </a:graphicData>
        </a:graphic>
      </p:graphicFrame>
      <p:pic>
        <p:nvPicPr>
          <p:cNvPr id="2077" name="Picture 10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63725" y="3684588"/>
            <a:ext cx="9271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Criteria for the validity of the survey</a:t>
            </a:r>
            <a:endParaRPr lang="en-GB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1371600"/>
            <a:ext cx="7812088" cy="43275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altLang="zh-CN" smtClean="0">
                <a:ea typeface="SimSun" charset="-122"/>
              </a:rPr>
              <a:t>Geographical distribution of establishments: </a:t>
            </a:r>
          </a:p>
          <a:p>
            <a:pPr marL="571500" lvl="1" indent="0">
              <a:buFontTx/>
              <a:buNone/>
            </a:pPr>
            <a:r>
              <a:rPr lang="en-GB" altLang="zh-CN" smtClean="0">
                <a:ea typeface="SimSun" charset="-122"/>
              </a:rPr>
              <a:t>8 Member States (Germany, UK, Italy, France, Spain, Sweden, the Netherlands and Poland) cover 83% of the </a:t>
            </a:r>
            <a:r>
              <a:rPr lang="en-GB" altLang="zh-CN" sz="1600" b="1" smtClean="0">
                <a:ea typeface="SimSun" charset="-122"/>
              </a:rPr>
              <a:t>total population of Seveso II establishments</a:t>
            </a:r>
            <a:r>
              <a:rPr lang="en-GB" altLang="zh-CN" sz="1600" smtClean="0">
                <a:ea typeface="SimSun" charset="-122"/>
              </a:rPr>
              <a:t> (SPIRS)</a:t>
            </a:r>
          </a:p>
          <a:p>
            <a:pPr marL="0" indent="0">
              <a:buFont typeface="Wingdings" pitchFamily="2" charset="2"/>
              <a:buNone/>
            </a:pPr>
            <a:endParaRPr lang="en-GB" altLang="zh-CN" smtClean="0">
              <a:ea typeface="SimSun" charset="-122"/>
            </a:endParaRPr>
          </a:p>
          <a:p>
            <a:pPr marL="0" indent="0">
              <a:buFont typeface="Wingdings" pitchFamily="2" charset="2"/>
              <a:buNone/>
            </a:pPr>
            <a:endParaRPr lang="en-GB" altLang="zh-CN" smtClean="0">
              <a:ea typeface="SimSun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GB" altLang="zh-CN" smtClean="0">
                <a:ea typeface="SimSun" charset="-122"/>
              </a:rPr>
              <a:t>Industry types </a:t>
            </a:r>
          </a:p>
          <a:p>
            <a:pPr marL="571500" lvl="1" indent="0">
              <a:buFontTx/>
              <a:buNone/>
            </a:pPr>
            <a:r>
              <a:rPr lang="en-GB" altLang="zh-CN" smtClean="0">
                <a:ea typeface="SimSun" charset="-122"/>
              </a:rPr>
              <a:t>9 sectors cover </a:t>
            </a:r>
            <a:br>
              <a:rPr lang="en-GB" altLang="zh-CN" smtClean="0">
                <a:ea typeface="SimSun" charset="-122"/>
              </a:rPr>
            </a:br>
            <a:r>
              <a:rPr lang="en-GB" sz="1600" b="1" smtClean="0"/>
              <a:t>83% of the Seveso II</a:t>
            </a:r>
            <a:br>
              <a:rPr lang="en-GB" sz="1600" b="1" smtClean="0"/>
            </a:br>
            <a:r>
              <a:rPr lang="en-GB" sz="1600" b="1" smtClean="0"/>
              <a:t>establishments </a:t>
            </a:r>
          </a:p>
          <a:p>
            <a:pPr marL="571500" lvl="1" indent="0">
              <a:buFontTx/>
              <a:buNone/>
            </a:pPr>
            <a:endParaRPr lang="en-GB" sz="1600" b="1" smtClean="0"/>
          </a:p>
          <a:p>
            <a:pPr marL="571500" lvl="1" indent="0">
              <a:buFontTx/>
              <a:buNone/>
            </a:pPr>
            <a:r>
              <a:rPr lang="en-GB" sz="1600" b="1" smtClean="0"/>
              <a:t>86% of the number </a:t>
            </a:r>
            <a:br>
              <a:rPr lang="en-GB" sz="1600" b="1" smtClean="0"/>
            </a:br>
            <a:r>
              <a:rPr lang="en-GB" sz="1600" b="1" smtClean="0"/>
              <a:t>of accidents reported </a:t>
            </a:r>
            <a:br>
              <a:rPr lang="en-GB" sz="1600" b="1" smtClean="0"/>
            </a:br>
            <a:r>
              <a:rPr lang="en-GB" sz="1600" b="1" smtClean="0"/>
              <a:t>in MARS (1994-2004)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057775" y="3144838"/>
            <a:ext cx="3451225" cy="29019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89B0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 </a:t>
            </a:r>
            <a:r>
              <a:rPr lang="en-GB" sz="1600">
                <a:solidFill>
                  <a:schemeClr val="tx1"/>
                </a:solidFill>
              </a:rPr>
              <a:t>production and storage of explosives</a:t>
            </a:r>
          </a:p>
          <a:p>
            <a:pPr marL="381000" indent="-3810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 </a:t>
            </a:r>
            <a:r>
              <a:rPr lang="en-GB" sz="1600">
                <a:solidFill>
                  <a:schemeClr val="tx1"/>
                </a:solidFill>
              </a:rPr>
              <a:t>metal refining and processing</a:t>
            </a:r>
          </a:p>
          <a:p>
            <a:pPr marL="381000" indent="-3810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 </a:t>
            </a:r>
            <a:r>
              <a:rPr lang="en-GB" sz="1600">
                <a:solidFill>
                  <a:schemeClr val="tx1"/>
                </a:solidFill>
              </a:rPr>
              <a:t>wholesale and retail storage</a:t>
            </a:r>
          </a:p>
          <a:p>
            <a:pPr marL="381000" indent="-3810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 </a:t>
            </a:r>
            <a:r>
              <a:rPr lang="en-GB" sz="1600">
                <a:solidFill>
                  <a:schemeClr val="tx1"/>
                </a:solidFill>
              </a:rPr>
              <a:t>petrochemical</a:t>
            </a:r>
          </a:p>
          <a:p>
            <a:pPr marL="381000" indent="-3810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 </a:t>
            </a:r>
            <a:r>
              <a:rPr lang="en-GB" sz="1600">
                <a:solidFill>
                  <a:schemeClr val="tx1"/>
                </a:solidFill>
              </a:rPr>
              <a:t>pesticides, pharmaceuticals</a:t>
            </a:r>
          </a:p>
          <a:p>
            <a:pPr marL="381000" indent="-3810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 </a:t>
            </a:r>
            <a:r>
              <a:rPr lang="en-GB" sz="1600">
                <a:solidFill>
                  <a:schemeClr val="tx1"/>
                </a:solidFill>
              </a:rPr>
              <a:t>general chemicals manufacture</a:t>
            </a:r>
          </a:p>
          <a:p>
            <a:pPr marL="381000" indent="-3810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 </a:t>
            </a:r>
            <a:r>
              <a:rPr lang="en-GB" sz="1600">
                <a:solidFill>
                  <a:schemeClr val="tx1"/>
                </a:solidFill>
              </a:rPr>
              <a:t>plastics and rubber manufacture</a:t>
            </a:r>
          </a:p>
          <a:p>
            <a:pPr marL="381000" indent="-3810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 </a:t>
            </a:r>
            <a:r>
              <a:rPr lang="en-GB" sz="1600">
                <a:solidFill>
                  <a:schemeClr val="tx1"/>
                </a:solidFill>
              </a:rPr>
              <a:t>power supply and distribution</a:t>
            </a:r>
          </a:p>
          <a:p>
            <a:pPr marL="381000" indent="-3810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· </a:t>
            </a:r>
            <a:r>
              <a:rPr lang="en-GB" sz="1600">
                <a:solidFill>
                  <a:schemeClr val="tx1"/>
                </a:solidFill>
              </a:rPr>
              <a:t>food and drink </a:t>
            </a:r>
            <a:endParaRPr lang="fr-FR" sz="1400"/>
          </a:p>
        </p:txBody>
      </p:sp>
      <p:sp>
        <p:nvSpPr>
          <p:cNvPr id="848901" name="Text Box 5"/>
          <p:cNvSpPr txBox="1">
            <a:spLocks noChangeArrowheads="1"/>
          </p:cNvSpPr>
          <p:nvPr/>
        </p:nvSpPr>
        <p:spPr bwMode="auto">
          <a:xfrm>
            <a:off x="2420938" y="2732088"/>
            <a:ext cx="4618037" cy="183673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18900000" scaled="1"/>
          </a:gra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fr-FR" sz="2400">
                <a:solidFill>
                  <a:srgbClr val="FFFFFF"/>
                </a:solidFill>
                <a:latin typeface="Arial" charset="0"/>
              </a:rPr>
              <a:t>Criteria to be checked:</a:t>
            </a:r>
          </a:p>
          <a:p>
            <a:pPr algn="l">
              <a:lnSpc>
                <a:spcPct val="100000"/>
              </a:lnSpc>
            </a:pPr>
            <a:r>
              <a:rPr lang="fr-FR" sz="2400">
                <a:solidFill>
                  <a:srgbClr val="FFFFFF"/>
                </a:solidFill>
                <a:latin typeface="Arial" charset="0"/>
              </a:rPr>
              <a:t>     among the respondents,</a:t>
            </a:r>
          </a:p>
          <a:p>
            <a:pPr lvl="2" algn="l">
              <a:lnSpc>
                <a:spcPct val="100000"/>
              </a:lnSpc>
            </a:pPr>
            <a:r>
              <a:rPr lang="fr-FR" sz="2400">
                <a:solidFill>
                  <a:srgbClr val="FFFFFF"/>
                </a:solidFill>
                <a:latin typeface="Arial" charset="0"/>
              </a:rPr>
              <a:t>60-80% MS selected</a:t>
            </a:r>
          </a:p>
          <a:p>
            <a:pPr lvl="2" algn="l">
              <a:lnSpc>
                <a:spcPct val="100000"/>
              </a:lnSpc>
            </a:pPr>
            <a:r>
              <a:rPr lang="fr-FR" sz="2400">
                <a:solidFill>
                  <a:srgbClr val="FFFFFF"/>
                </a:solidFill>
                <a:latin typeface="Arial" charset="0"/>
              </a:rPr>
              <a:t>60-80 % industry selected</a:t>
            </a:r>
          </a:p>
          <a:p>
            <a:pPr algn="l"/>
            <a:endParaRPr lang="fr-F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84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8901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Participation in the survey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On-line questionnaires: 155 participants</a:t>
            </a:r>
          </a:p>
          <a:p>
            <a:pPr lvl="1"/>
            <a:r>
              <a:rPr lang="en-US" smtClean="0"/>
              <a:t>313 registrations on the website (during 2 months)</a:t>
            </a:r>
          </a:p>
          <a:p>
            <a:pPr lvl="1"/>
            <a:r>
              <a:rPr lang="en-US" smtClean="0"/>
              <a:t>102 questionnaires from IND</a:t>
            </a:r>
          </a:p>
          <a:p>
            <a:pPr lvl="1"/>
            <a:r>
              <a:rPr lang="en-US" smtClean="0"/>
              <a:t>33 questionnaires from CA </a:t>
            </a:r>
          </a:p>
          <a:p>
            <a:pPr lvl="1"/>
            <a:r>
              <a:rPr lang="en-US" smtClean="0"/>
              <a:t>20 questionnaires from OTHER</a:t>
            </a:r>
          </a:p>
          <a:p>
            <a:r>
              <a:rPr lang="en-US" smtClean="0"/>
              <a:t>Interviews: 23 participants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</a:pPr>
            <a:r>
              <a:rPr lang="en-US" smtClean="0"/>
              <a:t>6 European Industry Associations from the process industry, and chemical, petro-chemical and gas sectors;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</a:pPr>
            <a:r>
              <a:rPr lang="en-US" smtClean="0"/>
              <a:t>9 Industry Operators from Sweden, the Netherlands, Spain, Hungary, UK, France (x3), Italy (2 SMEs, 2 national companies, 6 multinational companies).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</a:pPr>
            <a:r>
              <a:rPr lang="en-US" smtClean="0"/>
              <a:t>5 Competent Authorities at central and local level from Sweden, Spain, France, Germany and Italy.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</a:pPr>
            <a:r>
              <a:rPr lang="en-GB" smtClean="0"/>
              <a:t>3 from the category “Others”: a EU trade-union, a EU NGO and a fire protection association from Germany.</a:t>
            </a:r>
            <a:endParaRPr lang="en-US" sz="1600" b="1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Participation on the on-line survey</a:t>
            </a:r>
            <a:br>
              <a:rPr lang="en-US" smtClean="0"/>
            </a:br>
            <a:r>
              <a:rPr lang="en-US" sz="1900" smtClean="0"/>
              <a:t>Criteria Check – Industry participation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49700" y="1751013"/>
            <a:ext cx="3473450" cy="12033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i="1" smtClean="0"/>
              <a:t>	89 / 102 =&gt; 87 % </a:t>
            </a:r>
            <a:br>
              <a:rPr lang="en-US" sz="1800" i="1" smtClean="0"/>
            </a:br>
            <a:r>
              <a:rPr lang="en-US" sz="1800" i="1" smtClean="0"/>
              <a:t>from </a:t>
            </a:r>
            <a:r>
              <a:rPr lang="fr-FR" sz="1800" i="1" smtClean="0"/>
              <a:t>selected</a:t>
            </a:r>
            <a:r>
              <a:rPr lang="en-US" sz="1800" i="1" smtClean="0"/>
              <a:t> </a:t>
            </a:r>
            <a:br>
              <a:rPr lang="en-US" sz="1800" i="1" smtClean="0"/>
            </a:br>
            <a:r>
              <a:rPr lang="en-US" sz="1800" i="1" smtClean="0"/>
              <a:t>industrial sector</a:t>
            </a:r>
            <a:r>
              <a:rPr lang="fr-FR" sz="1800" i="1" smtClean="0"/>
              <a:t>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i="1" smtClean="0"/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800" i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800" i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i="1" smtClean="0"/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" y="1320800"/>
            <a:ext cx="32512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4679950" y="2976563"/>
          <a:ext cx="4262438" cy="3295650"/>
        </p:xfrm>
        <a:graphic>
          <a:graphicData uri="http://schemas.openxmlformats.org/presentationml/2006/ole">
            <p:oleObj spid="_x0000_s3074" name="Graphique Microsoft Excel" r:id="rId5" imgW="4572305" imgH="3591154" progId="Excel.Chart.8">
              <p:embed/>
            </p:oleObj>
          </a:graphicData>
        </a:graphic>
      </p:graphicFrame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1946275" y="5178425"/>
            <a:ext cx="2628900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20000"/>
              </a:spcBef>
              <a:buSzPct val="100000"/>
              <a:buFont typeface="Wingdings" pitchFamily="2" charset="2"/>
              <a:buNone/>
            </a:pPr>
            <a:r>
              <a:rPr kumimoji="0" lang="en-US" sz="1800" b="1" i="1">
                <a:solidFill>
                  <a:schemeClr val="tx2"/>
                </a:solidFill>
                <a:latin typeface="Verdana" pitchFamily="34" charset="0"/>
              </a:rPr>
              <a:t>89 / 102 =&gt; 87 % </a:t>
            </a:r>
            <a:br>
              <a:rPr kumimoji="0" lang="en-US" sz="1800" b="1" i="1">
                <a:solidFill>
                  <a:schemeClr val="tx2"/>
                </a:solidFill>
                <a:latin typeface="Verdana" pitchFamily="34" charset="0"/>
              </a:rPr>
            </a:br>
            <a:r>
              <a:rPr kumimoji="0" lang="fr-FR" sz="1800" b="1" i="1">
                <a:solidFill>
                  <a:schemeClr val="tx2"/>
                </a:solidFill>
                <a:latin typeface="Verdana" pitchFamily="34" charset="0"/>
              </a:rPr>
              <a:t>from selected </a:t>
            </a:r>
            <a:br>
              <a:rPr kumimoji="0" lang="fr-FR" sz="1800" b="1" i="1">
                <a:solidFill>
                  <a:schemeClr val="tx2"/>
                </a:solidFill>
                <a:latin typeface="Verdana" pitchFamily="34" charset="0"/>
              </a:rPr>
            </a:br>
            <a:r>
              <a:rPr kumimoji="0" lang="fr-FR" sz="1800" b="1" i="1">
                <a:solidFill>
                  <a:schemeClr val="tx2"/>
                </a:solidFill>
                <a:latin typeface="Verdana" pitchFamily="34" charset="0"/>
              </a:rPr>
              <a:t>Member 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Participation on the on-line survey</a:t>
            </a:r>
            <a:br>
              <a:rPr lang="en-US" smtClean="0"/>
            </a:br>
            <a:r>
              <a:rPr lang="en-US" sz="1900" smtClean="0"/>
              <a:t>CA participation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0" y="1435100"/>
          <a:ext cx="8686800" cy="4902200"/>
        </p:xfrm>
        <a:graphic>
          <a:graphicData uri="http://schemas.openxmlformats.org/presentationml/2006/ole">
            <p:oleObj spid="_x0000_s4098" name="Chart" r:id="rId3" imgW="5172009" imgH="2914630" progId="Excel.Char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New Template 2002 Codata">
  <a:themeElements>
    <a:clrScheme name="">
      <a:dk1>
        <a:srgbClr val="081D58"/>
      </a:dk1>
      <a:lt1>
        <a:srgbClr val="006699"/>
      </a:lt1>
      <a:dk2>
        <a:srgbClr val="00009F"/>
      </a:dk2>
      <a:lt2>
        <a:srgbClr val="003366"/>
      </a:lt2>
      <a:accent1>
        <a:srgbClr val="F57B49"/>
      </a:accent1>
      <a:accent2>
        <a:srgbClr val="FF3300"/>
      </a:accent2>
      <a:accent3>
        <a:srgbClr val="AAAACD"/>
      </a:accent3>
      <a:accent4>
        <a:srgbClr val="005682"/>
      </a:accent4>
      <a:accent5>
        <a:srgbClr val="F9BFB1"/>
      </a:accent5>
      <a:accent6>
        <a:srgbClr val="E72D00"/>
      </a:accent6>
      <a:hlink>
        <a:srgbClr val="FC0128"/>
      </a:hlink>
      <a:folHlink>
        <a:srgbClr val="618FFD"/>
      </a:folHlink>
    </a:clrScheme>
    <a:fontScheme name="New Template 2002 Codat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w Template 2002 Codata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2002 Coda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Template 2002 Codata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2002 Codata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2002 Codata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2002 Codata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Template 2002 Codata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Template 2002 Codata</Template>
  <TotalTime>7973</TotalTime>
  <Words>785</Words>
  <Application>Microsoft PowerPoint 7.0</Application>
  <PresentationFormat>On-screen Show (4:3)</PresentationFormat>
  <Paragraphs>127</Paragraphs>
  <Slides>16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16</vt:i4>
      </vt:variant>
    </vt:vector>
  </HeadingPairs>
  <TitlesOfParts>
    <vt:vector size="28" baseType="lpstr">
      <vt:lpstr>Times New Roman</vt:lpstr>
      <vt:lpstr>Arial</vt:lpstr>
      <vt:lpstr>Verdana</vt:lpstr>
      <vt:lpstr>Wingdings</vt:lpstr>
      <vt:lpstr>SimSun</vt:lpstr>
      <vt:lpstr>Arial Black</vt:lpstr>
      <vt:lpstr>Symbol</vt:lpstr>
      <vt:lpstr>New Template 2002 Codata</vt:lpstr>
      <vt:lpstr>1_New Template 2002 Codata</vt:lpstr>
      <vt:lpstr>Document Microsoft Word</vt:lpstr>
      <vt:lpstr>Graphique Microsoft Excel</vt:lpstr>
      <vt:lpstr>Microsoft Office Excel Chart</vt:lpstr>
      <vt:lpstr>F-SEVESO Study of the effectiveness of the implementation of the Seveso II directive </vt:lpstr>
      <vt:lpstr>Outline</vt:lpstr>
      <vt:lpstr>OVERVIEW OF THE PROJECT</vt:lpstr>
      <vt:lpstr>Context and objectives</vt:lpstr>
      <vt:lpstr>Project Overview</vt:lpstr>
      <vt:lpstr>Criteria for the validity of the survey</vt:lpstr>
      <vt:lpstr>Participation in the survey</vt:lpstr>
      <vt:lpstr>Participation on the on-line survey Criteria Check – Industry participation</vt:lpstr>
      <vt:lpstr>Participation on the on-line survey CA participation</vt:lpstr>
      <vt:lpstr>MAIN RESULTS AND RECOMMENDATIONS</vt:lpstr>
      <vt:lpstr>Main overall feedbacks</vt:lpstr>
      <vt:lpstr>Suggestions for improvement</vt:lpstr>
      <vt:lpstr>Suggestions for improvement</vt:lpstr>
      <vt:lpstr>Suggestions for improvement</vt:lpstr>
      <vt:lpstr>CONCLUSION</vt:lpstr>
      <vt:lpstr>Conclusions</vt:lpstr>
    </vt:vector>
  </TitlesOfParts>
  <Company>EU-VRi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F-Seveso results</dc:title>
  <dc:creator>Olivier SALVI</dc:creator>
  <cp:lastModifiedBy>salvi</cp:lastModifiedBy>
  <cp:revision>440</cp:revision>
  <cp:lastPrinted>2008-02-05T14:04:15Z</cp:lastPrinted>
  <dcterms:created xsi:type="dcterms:W3CDTF">2002-10-02T14:22:12Z</dcterms:created>
  <dcterms:modified xsi:type="dcterms:W3CDTF">2009-11-06T10:23:24Z</dcterms:modified>
</cp:coreProperties>
</file>