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466" r:id="rId2"/>
    <p:sldId id="460" r:id="rId3"/>
    <p:sldId id="463" r:id="rId4"/>
    <p:sldId id="454" r:id="rId5"/>
    <p:sldId id="468" r:id="rId6"/>
    <p:sldId id="456" r:id="rId7"/>
  </p:sldIdLst>
  <p:sldSz cx="9144000" cy="6858000" type="screen4x3"/>
  <p:notesSz cx="6669088" cy="992822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wes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003399"/>
    <a:srgbClr val="CC3300"/>
    <a:srgbClr val="009900"/>
    <a:srgbClr val="0954C3"/>
    <a:srgbClr val="CC9900"/>
    <a:srgbClr val="FF3300"/>
    <a:srgbClr val="FFFF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607" autoAdjust="0"/>
    <p:restoredTop sz="94664" autoAdjust="0"/>
  </p:normalViewPr>
  <p:slideViewPr>
    <p:cSldViewPr>
      <p:cViewPr>
        <p:scale>
          <a:sx n="80" d="100"/>
          <a:sy n="80" d="100"/>
        </p:scale>
        <p:origin x="-930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798" y="-72"/>
      </p:cViewPr>
      <p:guideLst>
        <p:guide orient="horz" pos="3128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7FE5CD-81B7-4F6B-B3A4-7288814D96C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51CE57-EBB2-4B47-8C70-630FD06D3D5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D6062-7AED-4004-BF78-60561262F55C}" type="slidenum">
              <a:rPr lang="en-GB"/>
              <a:pPr/>
              <a:t>1</a:t>
            </a:fld>
            <a:endParaRPr lang="en-GB"/>
          </a:p>
        </p:txBody>
      </p:sp>
      <p:sp>
        <p:nvSpPr>
          <p:cNvPr id="477186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B52D92-D5DC-4778-9B61-B3E15E7A4B18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47718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7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6463"/>
            <a:ext cx="5335588" cy="4467225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E8DC4-6BF1-474A-9739-07E80C9A9E10}" type="slidenum">
              <a:rPr lang="en-GB"/>
              <a:pPr/>
              <a:t>5</a:t>
            </a:fld>
            <a:endParaRPr lang="en-GB"/>
          </a:p>
        </p:txBody>
      </p:sp>
      <p:sp>
        <p:nvSpPr>
          <p:cNvPr id="480258" name="Rectangle 7"/>
          <p:cNvSpPr txBox="1">
            <a:spLocks noGrp="1" noChangeArrowheads="1"/>
          </p:cNvSpPr>
          <p:nvPr/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A53037-C37E-456D-848C-41FD12A1C82C}" type="slidenum">
              <a:rPr lang="en-GB" sz="1200"/>
              <a:pPr algn="r"/>
              <a:t>5</a:t>
            </a:fld>
            <a:endParaRPr lang="en-GB" sz="1200"/>
          </a:p>
        </p:txBody>
      </p:sp>
      <p:sp>
        <p:nvSpPr>
          <p:cNvPr id="48025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AFD2E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8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5186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35193" name="Picture 25"/>
          <p:cNvPicPr>
            <a:picLocks noChangeAspect="1" noChangeArrowheads="1"/>
          </p:cNvPicPr>
          <p:nvPr userDrawn="1"/>
        </p:nvPicPr>
        <p:blipFill>
          <a:blip r:embed="rId14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954C3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954C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954C3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954C3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954C3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54C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54C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54C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54C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54C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seveso/index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nvironment/seveso/index.htm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4797425"/>
          </a:xfrm>
          <a:gradFill rotWithShape="1">
            <a:gsLst>
              <a:gs pos="0">
                <a:srgbClr val="ACC1EA"/>
              </a:gs>
              <a:gs pos="100000">
                <a:srgbClr val="F3FAFF"/>
              </a:gs>
            </a:gsLst>
            <a:lin ang="5400000" scaled="1"/>
          </a:gradFill>
        </p:spPr>
        <p:txBody>
          <a:bodyPr/>
          <a:lstStyle/>
          <a:p>
            <a:r>
              <a:rPr lang="en-GB" sz="4000" b="0">
                <a:solidFill>
                  <a:schemeClr val="tx1"/>
                </a:solidFill>
              </a:rPr>
              <a:t/>
            </a:r>
            <a:br>
              <a:rPr lang="en-GB" sz="4000" b="0">
                <a:solidFill>
                  <a:schemeClr val="tx1"/>
                </a:solidFill>
              </a:rPr>
            </a:br>
            <a:r>
              <a:rPr lang="en-GB" sz="4000">
                <a:solidFill>
                  <a:schemeClr val="tx1"/>
                </a:solidFill>
              </a:rPr>
              <a:t>Stakeholder consultation meeting, 10 November 2009</a:t>
            </a:r>
            <a:r>
              <a:rPr lang="en-GB" sz="4000"/>
              <a:t/>
            </a:r>
            <a:br>
              <a:rPr lang="en-GB" sz="4000"/>
            </a:br>
            <a:r>
              <a:rPr lang="en-GB" sz="4000" b="0"/>
              <a:t/>
            </a:r>
            <a:br>
              <a:rPr lang="en-GB" sz="4000" b="0"/>
            </a:br>
            <a:r>
              <a:rPr lang="en-GB" sz="4000" b="0"/>
              <a:t>Seveso II Directive Review</a:t>
            </a:r>
            <a:r>
              <a:rPr lang="en-GB" sz="4000" b="0">
                <a:solidFill>
                  <a:schemeClr val="tx1"/>
                </a:solidFill>
              </a:rPr>
              <a:t/>
            </a:r>
            <a:br>
              <a:rPr lang="en-GB" sz="4000" b="0">
                <a:solidFill>
                  <a:schemeClr val="tx1"/>
                </a:solidFill>
              </a:rPr>
            </a:br>
            <a:r>
              <a:rPr lang="en-GB" sz="4000" b="0">
                <a:solidFill>
                  <a:schemeClr val="tx1"/>
                </a:solidFill>
              </a:rPr>
              <a:t/>
            </a:r>
            <a:br>
              <a:rPr lang="en-GB" sz="4000" b="0">
                <a:solidFill>
                  <a:schemeClr val="tx1"/>
                </a:solidFill>
              </a:rPr>
            </a:br>
            <a:endParaRPr lang="en-GB" sz="4000" b="0">
              <a:solidFill>
                <a:schemeClr val="tx1"/>
              </a:solidFill>
            </a:endParaRPr>
          </a:p>
        </p:txBody>
      </p:sp>
      <p:sp>
        <p:nvSpPr>
          <p:cNvPr id="47616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3348038" y="5589588"/>
            <a:ext cx="5437187" cy="1008062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GB" sz="2800">
                <a:solidFill>
                  <a:srgbClr val="33CC33"/>
                </a:solidFill>
              </a:rPr>
              <a:t>DG ENV A4 Civil Protection – prevention and preparedness </a:t>
            </a:r>
            <a:r>
              <a:rPr lang="en-GB" sz="1600">
                <a:solidFill>
                  <a:srgbClr val="33CC33"/>
                </a:solidFill>
                <a:hlinkClick r:id="rId3"/>
              </a:rPr>
              <a:t>http://ec.europa.eu/environment/seveso/index.htm</a:t>
            </a:r>
            <a:endParaRPr lang="en-GB" sz="1600">
              <a:solidFill>
                <a:srgbClr val="33CC33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en-GB" sz="1600">
              <a:solidFill>
                <a:srgbClr val="33CC33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accent2"/>
                </a:solidFill>
              </a:rPr>
              <a:t>Reasons for review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solidFill>
                  <a:schemeClr val="accent2"/>
                </a:solidFill>
              </a:rPr>
              <a:t>Need to amend Directive as regards GHS</a:t>
            </a:r>
          </a:p>
          <a:p>
            <a:pPr>
              <a:buFontTx/>
              <a:buNone/>
            </a:pPr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Directive basically unchanged since adoption</a:t>
            </a:r>
          </a:p>
          <a:p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Lack of qualitative information about actual implementation </a:t>
            </a:r>
          </a:p>
          <a:p>
            <a:endParaRPr lang="en-GB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0">
                <a:solidFill>
                  <a:schemeClr val="accent2"/>
                </a:solidFill>
              </a:rPr>
              <a:t> Inputs to Review</a:t>
            </a:r>
            <a:endParaRPr lang="en-GB" sz="4000" b="0">
              <a:solidFill>
                <a:schemeClr val="accent2"/>
              </a:solidFill>
            </a:endParaRP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GB" sz="280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473092" name="Rectangle 4"/>
          <p:cNvSpPr>
            <a:spLocks noChangeArrowheads="1"/>
          </p:cNvSpPr>
          <p:nvPr/>
        </p:nvSpPr>
        <p:spPr bwMode="auto">
          <a:xfrm>
            <a:off x="323850" y="1412875"/>
            <a:ext cx="8712200" cy="434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 eaLnBrk="0" hangingPunct="0">
              <a:buFontTx/>
              <a:buAutoNum type="arabicPeriod"/>
            </a:pPr>
            <a:r>
              <a:rPr lang="en-GB" sz="2700">
                <a:solidFill>
                  <a:schemeClr val="accent2"/>
                </a:solidFill>
              </a:rPr>
              <a:t>Adaptation to the GHS</a:t>
            </a:r>
            <a:r>
              <a:rPr lang="en-GB"/>
              <a:t> </a:t>
            </a:r>
          </a:p>
          <a:p>
            <a:pPr marL="457200" indent="-457200" algn="l" eaLnBrk="0" hangingPunct="0"/>
            <a:endParaRPr lang="en-GB"/>
          </a:p>
          <a:p>
            <a:pPr marL="457200" indent="-457200" algn="l" eaLnBrk="0" hangingPunct="0">
              <a:buFontTx/>
              <a:buChar char="-"/>
            </a:pPr>
            <a:r>
              <a:rPr lang="en-GB" sz="2400">
                <a:solidFill>
                  <a:schemeClr val="accent2"/>
                </a:solidFill>
              </a:rPr>
              <a:t>Technical Working Group</a:t>
            </a:r>
          </a:p>
          <a:p>
            <a:pPr marL="457200" indent="-457200" algn="l" eaLnBrk="0" hangingPunct="0">
              <a:buFontTx/>
              <a:buChar char="-"/>
            </a:pPr>
            <a:r>
              <a:rPr lang="en-GB" sz="2400">
                <a:solidFill>
                  <a:schemeClr val="accent2"/>
                </a:solidFill>
              </a:rPr>
              <a:t>Impact Assessment</a:t>
            </a:r>
          </a:p>
          <a:p>
            <a:pPr marL="457200" indent="-457200" algn="l" eaLnBrk="0" hangingPunct="0"/>
            <a:endParaRPr lang="en-GB" sz="2400">
              <a:solidFill>
                <a:schemeClr val="accent2"/>
              </a:solidFill>
            </a:endParaRPr>
          </a:p>
          <a:p>
            <a:pPr marL="457200" indent="-457200" algn="l" eaLnBrk="0" hangingPunct="0">
              <a:buFontTx/>
              <a:buAutoNum type="arabicPeriod" startAt="2"/>
            </a:pPr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Results of Implementation Reports, Feedback Member States, seminars etc</a:t>
            </a:r>
          </a:p>
          <a:p>
            <a:pPr marL="457200" indent="-457200" algn="l" eaLnBrk="0" hangingPunct="0"/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>
              <a:buFontTx/>
              <a:buAutoNum type="arabicPeriod" startAt="3"/>
            </a:pPr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Studies</a:t>
            </a:r>
          </a:p>
          <a:p>
            <a:pPr marL="914400" lvl="1" indent="-457200" algn="l" eaLnBrk="0" hangingPunct="0">
              <a:buFontTx/>
              <a:buChar char="-"/>
            </a:pPr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On the effectiveness of the requirements imposed on operators ( “F-Seveso”)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0">
                <a:solidFill>
                  <a:schemeClr val="accent2"/>
                </a:solidFill>
              </a:rPr>
              <a:t> Inputs to Review - cont</a:t>
            </a:r>
            <a:endParaRPr lang="en-GB" sz="4000" b="0">
              <a:solidFill>
                <a:schemeClr val="accent2"/>
              </a:solidFill>
            </a:endParaRP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GB" sz="280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455684" name="Rectangle 4"/>
          <p:cNvSpPr>
            <a:spLocks noChangeArrowheads="1"/>
          </p:cNvSpPr>
          <p:nvPr/>
        </p:nvSpPr>
        <p:spPr bwMode="auto">
          <a:xfrm>
            <a:off x="323850" y="1196975"/>
            <a:ext cx="8712200" cy="5711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 eaLnBrk="0" hangingPunct="0">
              <a:buFontTx/>
              <a:buAutoNum type="arabicPeriod" startAt="3"/>
            </a:pPr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Studies, cont.</a:t>
            </a:r>
          </a:p>
          <a:p>
            <a:pPr marL="457200" indent="-457200" algn="l" eaLnBrk="0" hangingPunct="0"/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>
              <a:buFontTx/>
              <a:buChar char="-"/>
            </a:pPr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ERM Study on requirements imposed on public authorities </a:t>
            </a:r>
          </a:p>
          <a:p>
            <a:pPr marL="457200" indent="-457200" algn="l" eaLnBrk="0" hangingPunct="0">
              <a:buFontTx/>
              <a:buChar char="-"/>
            </a:pPr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/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  Copies of both study reports available at </a:t>
            </a:r>
          </a:p>
          <a:p>
            <a:pPr marL="457200" indent="-457200" algn="l" eaLnBrk="0" hangingPunct="0"/>
            <a:r>
              <a:rPr lang="en-GB"/>
              <a:t>    </a:t>
            </a:r>
            <a:r>
              <a:rPr lang="en-GB">
                <a:hlinkClick r:id="rId2"/>
              </a:rPr>
              <a:t>http://ec.europa.eu/environment/seveso/index.htm</a:t>
            </a:r>
            <a:r>
              <a:rPr lang="en-GB"/>
              <a:t> </a:t>
            </a:r>
          </a:p>
          <a:p>
            <a:pPr marL="457200" indent="-457200" algn="l" eaLnBrk="0" hangingPunct="0"/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/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4. EU Action Programme for reducing administrative burdens (Information Obligations), Simplification</a:t>
            </a:r>
          </a:p>
          <a:p>
            <a:pPr marL="457200" indent="-457200" algn="l" eaLnBrk="0" hangingPunct="0"/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/>
            <a:r>
              <a:rPr lang="en-GB" sz="2700">
                <a:solidFill>
                  <a:schemeClr val="accent2"/>
                </a:solidFill>
                <a:latin typeface="Tahoma" pitchFamily="34" charset="0"/>
              </a:rPr>
              <a:t> 5. Views of stakeholders</a:t>
            </a:r>
          </a:p>
          <a:p>
            <a:pPr marL="457200" indent="-457200" algn="l" eaLnBrk="0" hangingPunct="0">
              <a:buFontTx/>
              <a:buChar char="-"/>
            </a:pPr>
            <a:endParaRPr lang="en-GB" sz="27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 eaLnBrk="0" hangingPunct="0"/>
            <a:endParaRPr lang="en-GB" sz="270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9234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92867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68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69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0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1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2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3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4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5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6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7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292878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fr-FR"/>
            </a:p>
          </p:txBody>
        </p:sp>
        <p:sp>
          <p:nvSpPr>
            <p:cNvPr id="479247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fr-FR"/>
            </a:p>
          </p:txBody>
        </p:sp>
      </p:grpSp>
      <p:sp>
        <p:nvSpPr>
          <p:cNvPr id="479248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l"/>
            <a:endParaRPr lang="fr-FR"/>
          </a:p>
        </p:txBody>
      </p:sp>
      <p:sp>
        <p:nvSpPr>
          <p:cNvPr id="479249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675687" cy="1582737"/>
          </a:xfrm>
          <a:ln>
            <a:solidFill>
              <a:srgbClr val="FF9900"/>
            </a:solidFill>
          </a:ln>
        </p:spPr>
        <p:txBody>
          <a:bodyPr/>
          <a:lstStyle/>
          <a:p>
            <a:r>
              <a:rPr lang="en-GB" sz="4000" b="0">
                <a:solidFill>
                  <a:schemeClr val="accent2"/>
                </a:solidFill>
              </a:rPr>
              <a:t>Emerging Conclusions to date</a:t>
            </a:r>
          </a:p>
        </p:txBody>
      </p:sp>
      <p:sp>
        <p:nvSpPr>
          <p:cNvPr id="479250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 marL="609600" indent="-609600"/>
            <a:r>
              <a:rPr lang="en-GB" sz="2800">
                <a:solidFill>
                  <a:schemeClr val="accent2"/>
                </a:solidFill>
              </a:rPr>
              <a:t>No fundamental changes necessary</a:t>
            </a:r>
          </a:p>
          <a:p>
            <a:pPr marL="609600" indent="-609600"/>
            <a:r>
              <a:rPr lang="en-GB" sz="2800">
                <a:solidFill>
                  <a:schemeClr val="accent2"/>
                </a:solidFill>
              </a:rPr>
              <a:t>Maintain existing approach</a:t>
            </a:r>
          </a:p>
          <a:p>
            <a:pPr marL="609600" indent="-609600"/>
            <a:r>
              <a:rPr lang="en-GB" sz="2800">
                <a:solidFill>
                  <a:schemeClr val="accent2"/>
                </a:solidFill>
              </a:rPr>
              <a:t>Clarify/update some provisions</a:t>
            </a:r>
          </a:p>
          <a:p>
            <a:pPr marL="609600" indent="-609600">
              <a:buFontTx/>
              <a:buChar char="-"/>
            </a:pPr>
            <a:r>
              <a:rPr lang="en-GB" sz="2800">
                <a:solidFill>
                  <a:schemeClr val="accent2"/>
                </a:solidFill>
              </a:rPr>
              <a:t>Improve implementation and enforceability</a:t>
            </a:r>
          </a:p>
          <a:p>
            <a:pPr marL="609600" indent="-609600">
              <a:buFontTx/>
              <a:buChar char="-"/>
            </a:pPr>
            <a:r>
              <a:rPr lang="en-GB" sz="2800">
                <a:solidFill>
                  <a:schemeClr val="accent2"/>
                </a:solidFill>
              </a:rPr>
              <a:t>Avoid adding to administrative burden</a:t>
            </a:r>
          </a:p>
          <a:p>
            <a:pPr marL="609600" indent="-609600">
              <a:buFontTx/>
              <a:buNone/>
            </a:pPr>
            <a:endParaRPr lang="en-GB" sz="2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8229600" cy="1143000"/>
          </a:xfrm>
          <a:noFill/>
          <a:ln/>
        </p:spPr>
        <p:txBody>
          <a:bodyPr/>
          <a:lstStyle/>
          <a:p>
            <a:r>
              <a:rPr lang="en-GB" b="0">
                <a:solidFill>
                  <a:schemeClr val="accent2"/>
                </a:solidFill>
              </a:rPr>
              <a:t> Next Steps</a:t>
            </a:r>
            <a:endParaRPr lang="en-GB" sz="4000" b="0">
              <a:solidFill>
                <a:schemeClr val="accent2"/>
              </a:solidFill>
            </a:endParaRP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GB" sz="280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462852" name="Rectangle 4"/>
          <p:cNvSpPr>
            <a:spLocks noChangeArrowheads="1"/>
          </p:cNvSpPr>
          <p:nvPr/>
        </p:nvSpPr>
        <p:spPr bwMode="auto">
          <a:xfrm>
            <a:off x="431800" y="1196975"/>
            <a:ext cx="8712200" cy="3508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endParaRPr lang="en-GB" sz="2800" i="1">
              <a:solidFill>
                <a:schemeClr val="accent2"/>
              </a:solidFill>
              <a:cs typeface="Arial" charset="0"/>
            </a:endParaRPr>
          </a:p>
          <a:p>
            <a:pPr marL="457200" indent="-457200" algn="l">
              <a:buFontTx/>
              <a:buChar char="-"/>
            </a:pPr>
            <a:r>
              <a:rPr lang="en-GB" sz="2800">
                <a:solidFill>
                  <a:schemeClr val="accent2"/>
                </a:solidFill>
                <a:latin typeface="Tahoma" pitchFamily="34" charset="0"/>
              </a:rPr>
              <a:t>Information collection and technical work to be finalised by end 2009</a:t>
            </a:r>
          </a:p>
          <a:p>
            <a:pPr marL="457200" indent="-457200" algn="l">
              <a:buFontTx/>
              <a:buChar char="-"/>
            </a:pPr>
            <a:endParaRPr lang="en-GB" sz="28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>
              <a:buFontTx/>
              <a:buChar char="-"/>
            </a:pPr>
            <a:r>
              <a:rPr lang="en-GB" sz="2800">
                <a:solidFill>
                  <a:schemeClr val="accent2"/>
                </a:solidFill>
                <a:latin typeface="Tahoma" pitchFamily="34" charset="0"/>
              </a:rPr>
              <a:t>Preparation Commission proposal and overall Impact Assessment</a:t>
            </a:r>
          </a:p>
          <a:p>
            <a:pPr marL="457200" indent="-457200" algn="l"/>
            <a:endParaRPr lang="en-GB" sz="2800">
              <a:solidFill>
                <a:schemeClr val="accent2"/>
              </a:solidFill>
              <a:latin typeface="Tahoma" pitchFamily="34" charset="0"/>
            </a:endParaRPr>
          </a:p>
          <a:p>
            <a:pPr marL="457200" indent="-457200" algn="l"/>
            <a:r>
              <a:rPr lang="en-GB" sz="2800">
                <a:solidFill>
                  <a:schemeClr val="accent2"/>
                </a:solidFill>
                <a:latin typeface="Tahoma" pitchFamily="34" charset="0"/>
              </a:rPr>
              <a:t>-   Commission proposal 2010</a:t>
            </a:r>
            <a:r>
              <a:rPr lang="en-GB" sz="2800">
                <a:solidFill>
                  <a:schemeClr val="accent2"/>
                </a:solidFill>
              </a:rPr>
              <a:t>  </a:t>
            </a:r>
            <a:endParaRPr lang="en-GB" sz="280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VA3_2006_final">
  <a:themeElements>
    <a:clrScheme name="ENVA3_2006_fin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VA3_2006_fina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NVA3_2006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A3_2006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A3_2006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A3_2006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A3_2006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VA3_2006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VA3_2006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ENVA3_2006_final</Template>
  <TotalTime>6673</TotalTime>
  <Words>160</Words>
  <Application>Microsoft PowerPoint</Application>
  <PresentationFormat>On-screen Show (4:3)</PresentationFormat>
  <Paragraphs>47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Tahoma</vt:lpstr>
      <vt:lpstr>Times New Roman</vt:lpstr>
      <vt:lpstr>ENVA3_2006_final</vt:lpstr>
      <vt:lpstr> Stakeholder consultation meeting, 10 November 2009  Seveso II Directive Review  </vt:lpstr>
      <vt:lpstr>Reasons for review</vt:lpstr>
      <vt:lpstr> Inputs to Review</vt:lpstr>
      <vt:lpstr> Inputs to Review - cont</vt:lpstr>
      <vt:lpstr>Emerging Conclusions to date</vt:lpstr>
      <vt:lpstr> Next Steps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Protection: general</dc:title>
  <dc:creator>FPI</dc:creator>
  <cp:lastModifiedBy>foleyju</cp:lastModifiedBy>
  <cp:revision>358</cp:revision>
  <dcterms:created xsi:type="dcterms:W3CDTF">2005-10-14T12:58:48Z</dcterms:created>
  <dcterms:modified xsi:type="dcterms:W3CDTF">2009-11-06T13:45:05Z</dcterms:modified>
</cp:coreProperties>
</file>