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431" r:id="rId2"/>
    <p:sldId id="417" r:id="rId3"/>
    <p:sldId id="418" r:id="rId4"/>
    <p:sldId id="432" r:id="rId5"/>
    <p:sldId id="405" r:id="rId6"/>
    <p:sldId id="411" r:id="rId7"/>
    <p:sldId id="413" r:id="rId8"/>
    <p:sldId id="419" r:id="rId9"/>
    <p:sldId id="379" r:id="rId10"/>
    <p:sldId id="403" r:id="rId11"/>
    <p:sldId id="422" r:id="rId12"/>
    <p:sldId id="423" r:id="rId13"/>
    <p:sldId id="424" r:id="rId14"/>
    <p:sldId id="425" r:id="rId15"/>
    <p:sldId id="433" r:id="rId16"/>
    <p:sldId id="430" r:id="rId1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800000"/>
    <a:srgbClr val="FF6600"/>
    <a:srgbClr val="006600"/>
    <a:srgbClr val="008000"/>
    <a:srgbClr val="CC0000"/>
    <a:srgbClr val="F5F9FD"/>
    <a:srgbClr val="E8F0F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8546" autoAdjust="0"/>
    <p:restoredTop sz="94664" autoAdjust="0"/>
  </p:normalViewPr>
  <p:slideViewPr>
    <p:cSldViewPr>
      <p:cViewPr varScale="1">
        <p:scale>
          <a:sx n="108" d="100"/>
          <a:sy n="108" d="100"/>
        </p:scale>
        <p:origin x="-7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0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3867AC3-AECA-4317-B88C-A56BAF637A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70F9EB9-6E06-446C-8CC3-6D1FC29529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0419EA9-99DD-48A1-A0B4-34C8A1A985F4}" type="slidenum">
              <a:rPr lang="en-GB" sz="1200"/>
              <a:pPr algn="r"/>
              <a:t>1</a:t>
            </a:fld>
            <a:endParaRPr lang="en-GB" sz="1200"/>
          </a:p>
        </p:txBody>
      </p:sp>
      <p:sp>
        <p:nvSpPr>
          <p:cNvPr id="65539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AF242F4-2FD5-4B4E-A542-370942DEDE2B}" type="slidenum">
              <a:rPr lang="en-GB" sz="1200"/>
              <a:pPr algn="r"/>
              <a:t>4</a:t>
            </a:fld>
            <a:endParaRPr lang="en-GB" sz="1200"/>
          </a:p>
        </p:txBody>
      </p:sp>
      <p:sp>
        <p:nvSpPr>
          <p:cNvPr id="68611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409CFD9-D818-4FCC-A237-B07999528FAD}" type="slidenum">
              <a:rPr lang="en-GB" sz="1200"/>
              <a:pPr algn="r"/>
              <a:t>5</a:t>
            </a:fld>
            <a:endParaRPr lang="en-GB" sz="1200"/>
          </a:p>
        </p:txBody>
      </p:sp>
      <p:sp>
        <p:nvSpPr>
          <p:cNvPr id="2662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29D0C9E-0DCC-4FFC-8C3E-4BF4C408DA46}" type="slidenum">
              <a:rPr lang="en-GB" sz="1200"/>
              <a:pPr algn="r"/>
              <a:t>6</a:t>
            </a:fld>
            <a:endParaRPr lang="en-GB" sz="1200"/>
          </a:p>
        </p:txBody>
      </p:sp>
      <p:sp>
        <p:nvSpPr>
          <p:cNvPr id="3277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DE5FCBA-D26C-4521-B8DB-5168EF38A3B8}" type="slidenum">
              <a:rPr lang="en-GB" sz="1200"/>
              <a:pPr algn="r"/>
              <a:t>7</a:t>
            </a:fld>
            <a:endParaRPr lang="en-GB" sz="1200"/>
          </a:p>
        </p:txBody>
      </p:sp>
      <p:sp>
        <p:nvSpPr>
          <p:cNvPr id="3481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991B91A-0E67-4944-9BBE-C033B42B68F0}" type="slidenum">
              <a:rPr lang="en-GB" sz="1200"/>
              <a:pPr algn="r"/>
              <a:t>8</a:t>
            </a:fld>
            <a:endParaRPr lang="en-GB" sz="1200"/>
          </a:p>
        </p:txBody>
      </p:sp>
      <p:sp>
        <p:nvSpPr>
          <p:cNvPr id="43011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792F49-3DC4-48AF-BDF0-76B46F038590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2253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70B5831-8EA8-42CF-9D8B-2FAA4B2937EC}" type="slidenum">
              <a:rPr lang="en-GB" sz="1200"/>
              <a:pPr algn="r"/>
              <a:t>10</a:t>
            </a:fld>
            <a:endParaRPr lang="en-GB" sz="1200"/>
          </a:p>
        </p:txBody>
      </p:sp>
      <p:sp>
        <p:nvSpPr>
          <p:cNvPr id="2457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FABFE-BADB-40BA-8165-C1F08666A7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8CF07-3023-4761-B259-7093FCDE5A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C9849-02AF-4E02-9DB5-C57773DEE8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A7677-47B4-4A4F-9330-AD2EA8880F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149CD-6498-4050-93E2-7E2625D4B4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9516C-8D2D-4D81-A436-9BDE5444D8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F6B565-92A4-4E32-A856-DD71BF811D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3175F-3CCC-49B7-AB87-27F68A373A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7F9B5-F377-42B2-91A6-FB77588DB2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C41AA-ACE5-47C5-8C1F-9C06519B1D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DB1DB-DAE5-4D13-8CFB-C7550599FC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7007A-3374-4569-A8B0-70600DDFAF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0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62AAD9D-7F66-4675-9029-C2562A1445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vironment/seveso/index.ht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Group 2"/>
          <p:cNvGrpSpPr>
            <a:grpSpLocks/>
          </p:cNvGrpSpPr>
          <p:nvPr/>
        </p:nvGrpSpPr>
        <p:grpSpPr bwMode="auto">
          <a:xfrm>
            <a:off x="6443663" y="-455613"/>
            <a:ext cx="4710112" cy="4940301"/>
            <a:chOff x="4059" y="-287"/>
            <a:chExt cx="2967" cy="3112"/>
          </a:xfrm>
        </p:grpSpPr>
        <p:sp>
          <p:nvSpPr>
            <p:cNvPr id="247811" name="AutoShape 3"/>
            <p:cNvSpPr>
              <a:spLocks noChangeArrowheads="1"/>
            </p:cNvSpPr>
            <p:nvPr/>
          </p:nvSpPr>
          <p:spPr bwMode="auto">
            <a:xfrm rot="-1088735">
              <a:off x="405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2" name="AutoShape 4"/>
            <p:cNvSpPr>
              <a:spLocks noChangeArrowheads="1"/>
            </p:cNvSpPr>
            <p:nvPr/>
          </p:nvSpPr>
          <p:spPr bwMode="auto">
            <a:xfrm rot="-1088735">
              <a:off x="5243" y="225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3" name="AutoShape 5"/>
            <p:cNvSpPr>
              <a:spLocks noChangeArrowheads="1"/>
            </p:cNvSpPr>
            <p:nvPr/>
          </p:nvSpPr>
          <p:spPr bwMode="auto">
            <a:xfrm rot="-1088735">
              <a:off x="5243" y="-287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4" name="AutoShape 6"/>
            <p:cNvSpPr>
              <a:spLocks noChangeArrowheads="1"/>
            </p:cNvSpPr>
            <p:nvPr/>
          </p:nvSpPr>
          <p:spPr bwMode="auto">
            <a:xfrm rot="-1088735">
              <a:off x="650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5" name="AutoShape 7"/>
            <p:cNvSpPr>
              <a:spLocks noChangeArrowheads="1"/>
            </p:cNvSpPr>
            <p:nvPr/>
          </p:nvSpPr>
          <p:spPr bwMode="auto">
            <a:xfrm rot="-1088735">
              <a:off x="4241" y="39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6" name="AutoShape 8"/>
            <p:cNvSpPr>
              <a:spLocks noChangeArrowheads="1"/>
            </p:cNvSpPr>
            <p:nvPr/>
          </p:nvSpPr>
          <p:spPr bwMode="auto">
            <a:xfrm rot="-1088735">
              <a:off x="4195" y="157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7" name="AutoShape 9"/>
            <p:cNvSpPr>
              <a:spLocks noChangeArrowheads="1"/>
            </p:cNvSpPr>
            <p:nvPr/>
          </p:nvSpPr>
          <p:spPr bwMode="auto">
            <a:xfrm rot="-1088735">
              <a:off x="4604" y="1979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8" name="AutoShape 10"/>
            <p:cNvSpPr>
              <a:spLocks noChangeArrowheads="1"/>
            </p:cNvSpPr>
            <p:nvPr/>
          </p:nvSpPr>
          <p:spPr bwMode="auto">
            <a:xfrm rot="-1088735">
              <a:off x="4694" y="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9" name="AutoShape 11"/>
            <p:cNvSpPr>
              <a:spLocks noChangeArrowheads="1"/>
            </p:cNvSpPr>
            <p:nvPr/>
          </p:nvSpPr>
          <p:spPr bwMode="auto">
            <a:xfrm rot="-1088735">
              <a:off x="5874" y="-108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0" name="AutoShape 12"/>
            <p:cNvSpPr>
              <a:spLocks noChangeArrowheads="1"/>
            </p:cNvSpPr>
            <p:nvPr/>
          </p:nvSpPr>
          <p:spPr bwMode="auto">
            <a:xfrm rot="-1088735">
              <a:off x="6319" y="383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1" name="AutoShape 13"/>
            <p:cNvSpPr>
              <a:spLocks noChangeArrowheads="1"/>
            </p:cNvSpPr>
            <p:nvPr/>
          </p:nvSpPr>
          <p:spPr bwMode="auto">
            <a:xfrm rot="-1088735">
              <a:off x="6327" y="166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2" name="AutoShape 14"/>
            <p:cNvSpPr>
              <a:spLocks noChangeArrowheads="1"/>
            </p:cNvSpPr>
            <p:nvPr/>
          </p:nvSpPr>
          <p:spPr bwMode="auto">
            <a:xfrm rot="-1088735">
              <a:off x="5919" y="216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64527" name="AutoShape 15"/>
            <p:cNvSpPr>
              <a:spLocks noChangeArrowheads="1"/>
            </p:cNvSpPr>
            <p:nvPr/>
          </p:nvSpPr>
          <p:spPr bwMode="auto">
            <a:xfrm rot="-1083837">
              <a:off x="4921" y="489"/>
              <a:ext cx="1317" cy="1286"/>
            </a:xfrm>
            <a:prstGeom prst="triangle">
              <a:avLst>
                <a:gd name="adj" fmla="val 50000"/>
              </a:avLst>
            </a:prstGeom>
            <a:solidFill>
              <a:srgbClr val="AFD2EF">
                <a:alpha val="2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64528" name="AutoShape 16"/>
          <p:cNvSpPr>
            <a:spLocks noChangeArrowheads="1"/>
          </p:cNvSpPr>
          <p:nvPr/>
        </p:nvSpPr>
        <p:spPr bwMode="auto">
          <a:xfrm rot="-1083127">
            <a:off x="6330950" y="-595313"/>
            <a:ext cx="5111750" cy="5400676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AFD2EF">
              <a:alpha val="25882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4531" name="Rectangle 19"/>
          <p:cNvSpPr>
            <a:spLocks noChangeArrowheads="1"/>
          </p:cNvSpPr>
          <p:nvPr/>
        </p:nvSpPr>
        <p:spPr bwMode="auto">
          <a:xfrm>
            <a:off x="323850" y="333375"/>
            <a:ext cx="832167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3600" b="1"/>
              <a:t>Stakeholder consultation meeting on the review of the Seveso II Directive</a:t>
            </a:r>
            <a:br>
              <a:rPr lang="en-GB" sz="3600" b="1"/>
            </a:br>
            <a:r>
              <a:rPr lang="en-GB" sz="3200"/>
              <a:t>Brussels, 10 November 2009</a:t>
            </a:r>
            <a:r>
              <a:rPr lang="en-GB" sz="3600">
                <a:solidFill>
                  <a:schemeClr val="accent2"/>
                </a:solidFill>
              </a:rPr>
              <a:t/>
            </a:r>
            <a:br>
              <a:rPr lang="en-GB" sz="3600">
                <a:solidFill>
                  <a:schemeClr val="accent2"/>
                </a:solidFill>
              </a:rPr>
            </a:br>
            <a:r>
              <a:rPr lang="en-GB" sz="3600" b="1">
                <a:solidFill>
                  <a:schemeClr val="accent2"/>
                </a:solidFill>
              </a:rPr>
              <a:t/>
            </a:r>
            <a:br>
              <a:rPr lang="en-GB" sz="3600" b="1">
                <a:solidFill>
                  <a:schemeClr val="accent2"/>
                </a:solidFill>
              </a:rPr>
            </a:br>
            <a:r>
              <a:rPr lang="en-GB" sz="2800" b="1">
                <a:solidFill>
                  <a:schemeClr val="accent2"/>
                </a:solidFill>
              </a:rPr>
              <a:t>Item 5: Views of Stakeholders</a:t>
            </a:r>
            <a:br>
              <a:rPr lang="en-GB" sz="2800" b="1">
                <a:solidFill>
                  <a:schemeClr val="accent2"/>
                </a:solidFill>
              </a:rPr>
            </a:br>
            <a:r>
              <a:rPr lang="en-GB" sz="2800" b="1">
                <a:solidFill>
                  <a:schemeClr val="accent2"/>
                </a:solidFill>
              </a:rPr>
              <a:t/>
            </a:r>
            <a:br>
              <a:rPr lang="en-GB" sz="2800" b="1">
                <a:solidFill>
                  <a:schemeClr val="accent2"/>
                </a:solidFill>
              </a:rPr>
            </a:br>
            <a:r>
              <a:rPr lang="en-GB" sz="2800" b="1">
                <a:solidFill>
                  <a:schemeClr val="accent2"/>
                </a:solidFill>
              </a:rPr>
              <a:t>	(1) Industry obligations</a:t>
            </a:r>
            <a:br>
              <a:rPr lang="en-GB" sz="2800" b="1">
                <a:solidFill>
                  <a:schemeClr val="accent2"/>
                </a:solidFill>
              </a:rPr>
            </a:br>
            <a:r>
              <a:rPr lang="en-GB" sz="2800" b="1">
                <a:solidFill>
                  <a:schemeClr val="accent2"/>
                </a:solidFill>
              </a:rPr>
              <a:t>	(2) The public</a:t>
            </a:r>
            <a:br>
              <a:rPr lang="en-GB" sz="2800" b="1">
                <a:solidFill>
                  <a:schemeClr val="accent2"/>
                </a:solidFill>
              </a:rPr>
            </a:br>
            <a:r>
              <a:rPr lang="en-GB" sz="2800" b="1">
                <a:solidFill>
                  <a:schemeClr val="accent2"/>
                </a:solidFill>
              </a:rPr>
              <a:t>	(3) Application, Scope</a:t>
            </a:r>
            <a:endParaRPr lang="de-DE" sz="2800" b="1">
              <a:solidFill>
                <a:schemeClr val="accent2"/>
              </a:solidFill>
            </a:endParaRPr>
          </a:p>
        </p:txBody>
      </p:sp>
      <p:sp>
        <p:nvSpPr>
          <p:cNvPr id="64532" name="Rectangle 4"/>
          <p:cNvSpPr>
            <a:spLocks noChangeArrowheads="1"/>
          </p:cNvSpPr>
          <p:nvPr/>
        </p:nvSpPr>
        <p:spPr bwMode="auto">
          <a:xfrm>
            <a:off x="3348038" y="5589588"/>
            <a:ext cx="5437187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GB" sz="2800">
                <a:solidFill>
                  <a:srgbClr val="33CC33"/>
                </a:solidFill>
              </a:rPr>
              <a:t>DG ENV A4 Civil Protection – prevention and preparedness </a:t>
            </a:r>
            <a:r>
              <a:rPr lang="en-GB" sz="1600">
                <a:solidFill>
                  <a:srgbClr val="33CC33"/>
                </a:solidFill>
                <a:hlinkClick r:id="rId3"/>
              </a:rPr>
              <a:t>http://ec.europa.eu/environment/seveso/index.htm</a:t>
            </a:r>
            <a:endParaRPr lang="en-GB" sz="1600">
              <a:solidFill>
                <a:srgbClr val="33CC33"/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GB" sz="1600">
              <a:solidFill>
                <a:srgbClr val="33CC33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Group 2"/>
          <p:cNvGrpSpPr>
            <a:grpSpLocks/>
          </p:cNvGrpSpPr>
          <p:nvPr/>
        </p:nvGrpSpPr>
        <p:grpSpPr bwMode="auto">
          <a:xfrm>
            <a:off x="6443663" y="-455613"/>
            <a:ext cx="4710112" cy="4940301"/>
            <a:chOff x="4059" y="-287"/>
            <a:chExt cx="2967" cy="3112"/>
          </a:xfrm>
        </p:grpSpPr>
        <p:sp>
          <p:nvSpPr>
            <p:cNvPr id="247811" name="AutoShape 3"/>
            <p:cNvSpPr>
              <a:spLocks noChangeArrowheads="1"/>
            </p:cNvSpPr>
            <p:nvPr/>
          </p:nvSpPr>
          <p:spPr bwMode="auto">
            <a:xfrm rot="-1088735">
              <a:off x="405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2" name="AutoShape 4"/>
            <p:cNvSpPr>
              <a:spLocks noChangeArrowheads="1"/>
            </p:cNvSpPr>
            <p:nvPr/>
          </p:nvSpPr>
          <p:spPr bwMode="auto">
            <a:xfrm rot="-1088735">
              <a:off x="5243" y="225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3" name="AutoShape 5"/>
            <p:cNvSpPr>
              <a:spLocks noChangeArrowheads="1"/>
            </p:cNvSpPr>
            <p:nvPr/>
          </p:nvSpPr>
          <p:spPr bwMode="auto">
            <a:xfrm rot="-1088735">
              <a:off x="5243" y="-287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4" name="AutoShape 6"/>
            <p:cNvSpPr>
              <a:spLocks noChangeArrowheads="1"/>
            </p:cNvSpPr>
            <p:nvPr/>
          </p:nvSpPr>
          <p:spPr bwMode="auto">
            <a:xfrm rot="-1088735">
              <a:off x="650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5" name="AutoShape 7"/>
            <p:cNvSpPr>
              <a:spLocks noChangeArrowheads="1"/>
            </p:cNvSpPr>
            <p:nvPr/>
          </p:nvSpPr>
          <p:spPr bwMode="auto">
            <a:xfrm rot="-1088735">
              <a:off x="4241" y="39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6" name="AutoShape 8"/>
            <p:cNvSpPr>
              <a:spLocks noChangeArrowheads="1"/>
            </p:cNvSpPr>
            <p:nvPr/>
          </p:nvSpPr>
          <p:spPr bwMode="auto">
            <a:xfrm rot="-1088735">
              <a:off x="4195" y="157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7" name="AutoShape 9"/>
            <p:cNvSpPr>
              <a:spLocks noChangeArrowheads="1"/>
            </p:cNvSpPr>
            <p:nvPr/>
          </p:nvSpPr>
          <p:spPr bwMode="auto">
            <a:xfrm rot="-1088735">
              <a:off x="4604" y="1979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8" name="AutoShape 10"/>
            <p:cNvSpPr>
              <a:spLocks noChangeArrowheads="1"/>
            </p:cNvSpPr>
            <p:nvPr/>
          </p:nvSpPr>
          <p:spPr bwMode="auto">
            <a:xfrm rot="-1088735">
              <a:off x="4694" y="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9" name="AutoShape 11"/>
            <p:cNvSpPr>
              <a:spLocks noChangeArrowheads="1"/>
            </p:cNvSpPr>
            <p:nvPr/>
          </p:nvSpPr>
          <p:spPr bwMode="auto">
            <a:xfrm rot="-1088735">
              <a:off x="5874" y="-108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0" name="AutoShape 12"/>
            <p:cNvSpPr>
              <a:spLocks noChangeArrowheads="1"/>
            </p:cNvSpPr>
            <p:nvPr/>
          </p:nvSpPr>
          <p:spPr bwMode="auto">
            <a:xfrm rot="-1088735">
              <a:off x="6319" y="383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1" name="AutoShape 13"/>
            <p:cNvSpPr>
              <a:spLocks noChangeArrowheads="1"/>
            </p:cNvSpPr>
            <p:nvPr/>
          </p:nvSpPr>
          <p:spPr bwMode="auto">
            <a:xfrm rot="-1088735">
              <a:off x="6327" y="166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2" name="AutoShape 14"/>
            <p:cNvSpPr>
              <a:spLocks noChangeArrowheads="1"/>
            </p:cNvSpPr>
            <p:nvPr/>
          </p:nvSpPr>
          <p:spPr bwMode="auto">
            <a:xfrm rot="-1088735">
              <a:off x="5919" y="216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3569" name="AutoShape 15"/>
            <p:cNvSpPr>
              <a:spLocks noChangeArrowheads="1"/>
            </p:cNvSpPr>
            <p:nvPr/>
          </p:nvSpPr>
          <p:spPr bwMode="auto">
            <a:xfrm rot="-1083837">
              <a:off x="4921" y="489"/>
              <a:ext cx="1317" cy="1286"/>
            </a:xfrm>
            <a:prstGeom prst="triangle">
              <a:avLst>
                <a:gd name="adj" fmla="val 50000"/>
              </a:avLst>
            </a:prstGeom>
            <a:solidFill>
              <a:srgbClr val="AFD2EF">
                <a:alpha val="2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3554" name="AutoShape 16"/>
          <p:cNvSpPr>
            <a:spLocks noChangeArrowheads="1"/>
          </p:cNvSpPr>
          <p:nvPr/>
        </p:nvSpPr>
        <p:spPr bwMode="auto">
          <a:xfrm rot="-1083127">
            <a:off x="6330950" y="-595313"/>
            <a:ext cx="5111750" cy="5400676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AFD2EF">
              <a:alpha val="25882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3555" name="Rectangle 17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8913"/>
            <a:ext cx="8424862" cy="1582737"/>
          </a:xfrm>
          <a:ln>
            <a:solidFill>
              <a:srgbClr val="FF9900"/>
            </a:solidFill>
          </a:ln>
        </p:spPr>
        <p:txBody>
          <a:bodyPr/>
          <a:lstStyle/>
          <a:p>
            <a:pPr eaLnBrk="1" hangingPunct="1"/>
            <a:r>
              <a:rPr lang="en-GB" b="1" smtClean="0"/>
              <a:t>Seveso Scope, Annex I - GHS</a:t>
            </a:r>
          </a:p>
        </p:txBody>
      </p:sp>
      <p:sp>
        <p:nvSpPr>
          <p:cNvPr id="23556" name="Rectangle 18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989138"/>
            <a:ext cx="8497888" cy="4464050"/>
          </a:xfrm>
        </p:spPr>
        <p:txBody>
          <a:bodyPr/>
          <a:lstStyle/>
          <a:p>
            <a:pPr marL="609600" indent="-609600"/>
            <a:r>
              <a:rPr lang="en-GB" sz="2800" b="1" smtClean="0">
                <a:solidFill>
                  <a:srgbClr val="003399"/>
                </a:solidFill>
              </a:rPr>
              <a:t>Separate amendment to Annex I of the </a:t>
            </a:r>
            <a:r>
              <a:rPr lang="en-GB" sz="2800" b="1" smtClean="0"/>
              <a:t>Seveso II Directive </a:t>
            </a:r>
          </a:p>
          <a:p>
            <a:pPr lvl="1"/>
            <a:r>
              <a:rPr lang="de-DE" sz="2400" smtClean="0"/>
              <a:t>	Change </a:t>
            </a:r>
            <a:r>
              <a:rPr lang="en-GB" sz="2400" smtClean="0"/>
              <a:t>reference</a:t>
            </a:r>
            <a:r>
              <a:rPr lang="de-DE" sz="2400" smtClean="0"/>
              <a:t> to CLP Regulation1272/2008/EC </a:t>
            </a:r>
            <a:endParaRPr lang="en-GB" sz="2400" b="1" smtClean="0">
              <a:solidFill>
                <a:srgbClr val="003399"/>
              </a:solidFill>
            </a:endParaRPr>
          </a:p>
          <a:p>
            <a:pPr marL="609600" indent="-609600"/>
            <a:endParaRPr lang="en-GB" sz="2800" b="1" smtClean="0">
              <a:solidFill>
                <a:srgbClr val="003399"/>
              </a:solidFill>
            </a:endParaRPr>
          </a:p>
          <a:p>
            <a:pPr marL="609600" indent="-609600"/>
            <a:r>
              <a:rPr lang="en-GB" sz="2800" smtClean="0">
                <a:solidFill>
                  <a:srgbClr val="003399"/>
                </a:solidFill>
              </a:rPr>
              <a:t>Technical Working Group: 1:1 Translation</a:t>
            </a:r>
          </a:p>
          <a:p>
            <a:pPr lvl="2"/>
            <a:r>
              <a:rPr lang="en-US" sz="2000" smtClean="0"/>
              <a:t>~ 35 Members, ¾ Member States, ¼ Industry, stakeholders</a:t>
            </a:r>
            <a:endParaRPr lang="en-GB" sz="2000" smtClean="0"/>
          </a:p>
          <a:p>
            <a:pPr lvl="2"/>
            <a:r>
              <a:rPr lang="en-GB" sz="2000" smtClean="0">
                <a:solidFill>
                  <a:srgbClr val="003399"/>
                </a:solidFill>
              </a:rPr>
              <a:t>5/6 TWG meetings, draft interim report available</a:t>
            </a:r>
          </a:p>
          <a:p>
            <a:pPr lvl="2"/>
            <a:r>
              <a:rPr lang="en-GB" sz="2000" smtClean="0">
                <a:solidFill>
                  <a:srgbClr val="003399"/>
                </a:solidFill>
              </a:rPr>
              <a:t>Final meeting on 26/27 November</a:t>
            </a:r>
          </a:p>
          <a:p>
            <a:pPr lvl="2"/>
            <a:r>
              <a:rPr lang="en-GB" sz="2000" smtClean="0">
                <a:solidFill>
                  <a:srgbClr val="003399"/>
                </a:solidFill>
              </a:rPr>
              <a:t>Final Report in Winter</a:t>
            </a:r>
          </a:p>
          <a:p>
            <a:pPr lvl="2">
              <a:buFontTx/>
              <a:buNone/>
            </a:pPr>
            <a:endParaRPr lang="en-GB" sz="2000" smtClean="0">
              <a:solidFill>
                <a:srgbClr val="0033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Group 2"/>
          <p:cNvGrpSpPr>
            <a:grpSpLocks/>
          </p:cNvGrpSpPr>
          <p:nvPr/>
        </p:nvGrpSpPr>
        <p:grpSpPr bwMode="auto">
          <a:xfrm>
            <a:off x="6443663" y="-455613"/>
            <a:ext cx="4710112" cy="4940301"/>
            <a:chOff x="4059" y="-287"/>
            <a:chExt cx="2967" cy="3112"/>
          </a:xfrm>
        </p:grpSpPr>
        <p:sp>
          <p:nvSpPr>
            <p:cNvPr id="48131" name="AutoShape 3"/>
            <p:cNvSpPr>
              <a:spLocks noChangeArrowheads="1"/>
            </p:cNvSpPr>
            <p:nvPr/>
          </p:nvSpPr>
          <p:spPr bwMode="auto">
            <a:xfrm rot="-1088735">
              <a:off x="405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8132" name="AutoShape 4"/>
            <p:cNvSpPr>
              <a:spLocks noChangeArrowheads="1"/>
            </p:cNvSpPr>
            <p:nvPr/>
          </p:nvSpPr>
          <p:spPr bwMode="auto">
            <a:xfrm rot="-1088735">
              <a:off x="5243" y="225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8133" name="AutoShape 5"/>
            <p:cNvSpPr>
              <a:spLocks noChangeArrowheads="1"/>
            </p:cNvSpPr>
            <p:nvPr/>
          </p:nvSpPr>
          <p:spPr bwMode="auto">
            <a:xfrm rot="-1088735">
              <a:off x="5243" y="-287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8134" name="AutoShape 6"/>
            <p:cNvSpPr>
              <a:spLocks noChangeArrowheads="1"/>
            </p:cNvSpPr>
            <p:nvPr/>
          </p:nvSpPr>
          <p:spPr bwMode="auto">
            <a:xfrm rot="-1088735">
              <a:off x="650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8135" name="AutoShape 7"/>
            <p:cNvSpPr>
              <a:spLocks noChangeArrowheads="1"/>
            </p:cNvSpPr>
            <p:nvPr/>
          </p:nvSpPr>
          <p:spPr bwMode="auto">
            <a:xfrm rot="-1088735">
              <a:off x="4241" y="39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8136" name="AutoShape 8"/>
            <p:cNvSpPr>
              <a:spLocks noChangeArrowheads="1"/>
            </p:cNvSpPr>
            <p:nvPr/>
          </p:nvSpPr>
          <p:spPr bwMode="auto">
            <a:xfrm rot="-1088735">
              <a:off x="4195" y="157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8137" name="AutoShape 9"/>
            <p:cNvSpPr>
              <a:spLocks noChangeArrowheads="1"/>
            </p:cNvSpPr>
            <p:nvPr/>
          </p:nvSpPr>
          <p:spPr bwMode="auto">
            <a:xfrm rot="-1088735">
              <a:off x="4604" y="1979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8138" name="AutoShape 10"/>
            <p:cNvSpPr>
              <a:spLocks noChangeArrowheads="1"/>
            </p:cNvSpPr>
            <p:nvPr/>
          </p:nvSpPr>
          <p:spPr bwMode="auto">
            <a:xfrm rot="-1088735">
              <a:off x="4694" y="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8139" name="AutoShape 11"/>
            <p:cNvSpPr>
              <a:spLocks noChangeArrowheads="1"/>
            </p:cNvSpPr>
            <p:nvPr/>
          </p:nvSpPr>
          <p:spPr bwMode="auto">
            <a:xfrm rot="-1088735">
              <a:off x="5874" y="-108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8140" name="AutoShape 12"/>
            <p:cNvSpPr>
              <a:spLocks noChangeArrowheads="1"/>
            </p:cNvSpPr>
            <p:nvPr/>
          </p:nvSpPr>
          <p:spPr bwMode="auto">
            <a:xfrm rot="-1088735">
              <a:off x="6319" y="383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8141" name="AutoShape 13"/>
            <p:cNvSpPr>
              <a:spLocks noChangeArrowheads="1"/>
            </p:cNvSpPr>
            <p:nvPr/>
          </p:nvSpPr>
          <p:spPr bwMode="auto">
            <a:xfrm rot="-1088735">
              <a:off x="6327" y="166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8142" name="AutoShape 14"/>
            <p:cNvSpPr>
              <a:spLocks noChangeArrowheads="1"/>
            </p:cNvSpPr>
            <p:nvPr/>
          </p:nvSpPr>
          <p:spPr bwMode="auto">
            <a:xfrm rot="-1088735">
              <a:off x="5919" y="216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8143" name="AutoShape 15"/>
            <p:cNvSpPr>
              <a:spLocks noChangeArrowheads="1"/>
            </p:cNvSpPr>
            <p:nvPr/>
          </p:nvSpPr>
          <p:spPr bwMode="auto">
            <a:xfrm rot="-1083837">
              <a:off x="4921" y="489"/>
              <a:ext cx="1317" cy="1286"/>
            </a:xfrm>
            <a:prstGeom prst="triangle">
              <a:avLst>
                <a:gd name="adj" fmla="val 50000"/>
              </a:avLst>
            </a:prstGeom>
            <a:solidFill>
              <a:srgbClr val="AFD2EF">
                <a:alpha val="25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8144" name="AutoShape 16"/>
          <p:cNvSpPr>
            <a:spLocks noChangeArrowheads="1"/>
          </p:cNvSpPr>
          <p:nvPr/>
        </p:nvSpPr>
        <p:spPr bwMode="auto">
          <a:xfrm rot="-1083127">
            <a:off x="6330950" y="-595313"/>
            <a:ext cx="5111750" cy="5400676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AFD2EF">
              <a:alpha val="25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8145" name="Rectangle 17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675687" cy="1582737"/>
          </a:xfrm>
          <a:noFill/>
          <a:ln>
            <a:solidFill>
              <a:srgbClr val="FF9900"/>
            </a:solidFill>
          </a:ln>
        </p:spPr>
        <p:txBody>
          <a:bodyPr/>
          <a:lstStyle/>
          <a:p>
            <a:r>
              <a:rPr lang="en-GB" b="1" smtClean="0">
                <a:solidFill>
                  <a:srgbClr val="003399"/>
                </a:solidFill>
              </a:rPr>
              <a:t>TWG Seveso and GHS -</a:t>
            </a:r>
            <a:br>
              <a:rPr lang="en-GB" b="1" smtClean="0">
                <a:solidFill>
                  <a:srgbClr val="003399"/>
                </a:solidFill>
              </a:rPr>
            </a:br>
            <a:r>
              <a:rPr lang="en-GB" b="1" smtClean="0">
                <a:solidFill>
                  <a:srgbClr val="003399"/>
                </a:solidFill>
              </a:rPr>
              <a:t>Draft “GHSified” Annex I Part 2</a:t>
            </a:r>
            <a:endParaRPr lang="en-GB" sz="4000" b="1" smtClean="0">
              <a:solidFill>
                <a:srgbClr val="003399"/>
              </a:solidFill>
            </a:endParaRPr>
          </a:p>
        </p:txBody>
      </p:sp>
      <p:sp>
        <p:nvSpPr>
          <p:cNvPr id="48146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395288" y="1773238"/>
            <a:ext cx="8748712" cy="5084762"/>
          </a:xfrm>
          <a:noFill/>
          <a:ln/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GB" sz="1600" b="1" smtClean="0">
                <a:solidFill>
                  <a:srgbClr val="003399"/>
                </a:solidFill>
              </a:rPr>
              <a:t>Section ‘H’ - HEALTH HAZARDS</a:t>
            </a:r>
            <a:r>
              <a:rPr lang="en-GB" sz="1600" smtClean="0">
                <a:solidFill>
                  <a:srgbClr val="003399"/>
                </a:solidFill>
              </a:rPr>
              <a:t>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GB" sz="1600" smtClean="0">
                <a:solidFill>
                  <a:srgbClr val="003399"/>
                </a:solidFill>
              </a:rPr>
              <a:t>H1	ACUTE TOXIC 1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GB" sz="1600" smtClean="0">
                <a:solidFill>
                  <a:srgbClr val="003399"/>
                </a:solidFill>
              </a:rPr>
              <a:t>H2      ACUTE TOXIC 2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GB" sz="1600" smtClean="0">
                <a:solidFill>
                  <a:srgbClr val="003399"/>
                </a:solidFill>
              </a:rPr>
              <a:t>H3      STOT SPECIFIC TARGET ORGAN TOXICITY – SINGLE EXPOSURE </a:t>
            </a:r>
            <a:endParaRPr lang="en-GB" sz="1600" b="1" smtClean="0">
              <a:solidFill>
                <a:srgbClr val="003399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GB" sz="1600" b="1" smtClean="0">
                <a:solidFill>
                  <a:srgbClr val="003399"/>
                </a:solidFill>
              </a:rPr>
              <a:t>Section ‘P’ - PHYSICAL HAZARDS</a:t>
            </a:r>
            <a:endParaRPr lang="en-GB" sz="1600" smtClean="0">
              <a:solidFill>
                <a:srgbClr val="003399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GB" sz="1600" smtClean="0">
                <a:solidFill>
                  <a:srgbClr val="003399"/>
                </a:solidFill>
              </a:rPr>
              <a:t>P1       OXIDIZING GASES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GB" sz="1600" smtClean="0">
                <a:solidFill>
                  <a:srgbClr val="003399"/>
                </a:solidFill>
              </a:rPr>
              <a:t>P2       OXIDIZING LIQUIDS AND SOLIDS</a:t>
            </a:r>
            <a:endParaRPr lang="fr-FR" sz="1600" smtClean="0">
              <a:solidFill>
                <a:srgbClr val="003399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fr-FR" sz="1600" smtClean="0">
                <a:solidFill>
                  <a:srgbClr val="003399"/>
                </a:solidFill>
              </a:rPr>
              <a:t>P3/P4   EXPLOSIVES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fr-FR" sz="1600" smtClean="0">
                <a:solidFill>
                  <a:srgbClr val="003399"/>
                </a:solidFill>
              </a:rPr>
              <a:t>P5        FLAMMABLE GASES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fr-FR" sz="1600" smtClean="0">
                <a:solidFill>
                  <a:srgbClr val="003399"/>
                </a:solidFill>
              </a:rPr>
              <a:t>P6/P7   FLAMMABLE AEROSOLS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fr-FR" sz="1600" smtClean="0">
                <a:solidFill>
                  <a:srgbClr val="003399"/>
                </a:solidFill>
              </a:rPr>
              <a:t>P8/P9/P10 FLAMMABLE LIQUIDS</a:t>
            </a:r>
            <a:endParaRPr lang="en-GB" sz="1600" smtClean="0">
              <a:solidFill>
                <a:srgbClr val="003399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GB" sz="1600" smtClean="0">
                <a:solidFill>
                  <a:srgbClr val="003399"/>
                </a:solidFill>
              </a:rPr>
              <a:t>P11/P12     SELF-REACTIVE SUBSTANCES AND MIXTURES and ORGANIC PEROXIDES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GB" sz="1600" smtClean="0">
                <a:solidFill>
                  <a:srgbClr val="003399"/>
                </a:solidFill>
              </a:rPr>
              <a:t>P12     SELF-REACTIVE SUBSTANCES AND MIXTURES and ORGANIC PEROXIDES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GB" sz="1600" smtClean="0">
                <a:solidFill>
                  <a:srgbClr val="003399"/>
                </a:solidFill>
              </a:rPr>
              <a:t>P13        PYROPHORIC LIQUIDS</a:t>
            </a:r>
            <a:endParaRPr lang="en-GB" sz="1600" b="1" smtClean="0">
              <a:solidFill>
                <a:srgbClr val="003399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GB" sz="1600" b="1" smtClean="0">
                <a:solidFill>
                  <a:srgbClr val="003399"/>
                </a:solidFill>
              </a:rPr>
              <a:t>Section ‘E’ - ENVIRONMENTAL HAZARDS</a:t>
            </a:r>
            <a:endParaRPr lang="en-GB" sz="1600" smtClean="0">
              <a:solidFill>
                <a:srgbClr val="003399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GB" sz="1600" smtClean="0">
                <a:solidFill>
                  <a:srgbClr val="003399"/>
                </a:solidFill>
              </a:rPr>
              <a:t>E1/E2          Hazardous to the Aquatic Environment </a:t>
            </a:r>
            <a:endParaRPr lang="en-GB" sz="1600" b="1" smtClean="0">
              <a:solidFill>
                <a:srgbClr val="003399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GB" sz="1600" b="1" smtClean="0">
                <a:solidFill>
                  <a:srgbClr val="003399"/>
                </a:solidFill>
              </a:rPr>
              <a:t>Section ‘O’ – OTHER HAZARDS	</a:t>
            </a:r>
            <a:endParaRPr lang="en-GB" sz="1600" smtClean="0">
              <a:solidFill>
                <a:srgbClr val="003399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GB" sz="1600" smtClean="0">
                <a:solidFill>
                  <a:srgbClr val="003399"/>
                </a:solidFill>
              </a:rPr>
              <a:t>O1/O2/O3   ANY CLASSIFICATION in combination with hazard statement: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GB" sz="1600" smtClean="0">
                <a:solidFill>
                  <a:srgbClr val="003399"/>
                </a:solidFill>
              </a:rPr>
              <a:t>EUH014,…,EUH029</a:t>
            </a:r>
            <a:endParaRPr lang="en-GB" sz="1600" i="1" smtClean="0">
              <a:solidFill>
                <a:srgbClr val="0033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476250"/>
            <a:ext cx="4537075" cy="487363"/>
          </a:xfrm>
          <a:solidFill>
            <a:srgbClr val="CCECFF"/>
          </a:solidFill>
          <a:ln/>
        </p:spPr>
        <p:txBody>
          <a:bodyPr lIns="0" tIns="0" rIns="0" bIns="0">
            <a:spAutoFit/>
          </a:bodyPr>
          <a:lstStyle/>
          <a:p>
            <a:r>
              <a:rPr lang="de-DE" sz="2400" b="1" smtClean="0"/>
              <a:t>Comparison  toxic properties</a:t>
            </a:r>
            <a:r>
              <a:rPr lang="de-DE" sz="3200" b="1" smtClean="0"/>
              <a:t> </a:t>
            </a: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1216025" y="1350963"/>
            <a:ext cx="512763" cy="53975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2000" b="1">
                <a:solidFill>
                  <a:schemeClr val="bg1"/>
                </a:solidFill>
                <a:cs typeface="Arial" charset="0"/>
              </a:rPr>
              <a:t>T+</a:t>
            </a: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1763713" y="1341438"/>
            <a:ext cx="3286125" cy="5397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2000" b="1">
                <a:solidFill>
                  <a:schemeClr val="bg1"/>
                </a:solidFill>
                <a:cs typeface="Arial" charset="0"/>
              </a:rPr>
              <a:t>T</a:t>
            </a: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5026025" y="1350963"/>
            <a:ext cx="4106863" cy="53975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2000" b="1">
                <a:cs typeface="Arial" charset="0"/>
              </a:rPr>
              <a:t>Xn</a:t>
            </a:r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 flipV="1">
            <a:off x="1738313" y="1270000"/>
            <a:ext cx="0" cy="6238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50183" name="Line 7"/>
          <p:cNvSpPr>
            <a:spLocks noChangeShapeType="1"/>
          </p:cNvSpPr>
          <p:nvPr/>
        </p:nvSpPr>
        <p:spPr bwMode="auto">
          <a:xfrm flipV="1">
            <a:off x="5037138" y="1268413"/>
            <a:ext cx="0" cy="635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38100" y="1387475"/>
            <a:ext cx="538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000" b="1">
                <a:cs typeface="Arial" charset="0"/>
              </a:rPr>
              <a:t>EU</a:t>
            </a:r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1227138" y="2133600"/>
            <a:ext cx="171450" cy="539750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2000" b="1">
                <a:solidFill>
                  <a:srgbClr val="FFFF00"/>
                </a:solidFill>
                <a:cs typeface="Arial" charset="0"/>
              </a:rPr>
              <a:t>1</a:t>
            </a:r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1404938" y="2133600"/>
            <a:ext cx="855662" cy="539750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2000" b="1">
                <a:solidFill>
                  <a:srgbClr val="FFFF00"/>
                </a:solidFill>
                <a:cs typeface="Arial" charset="0"/>
              </a:rPr>
              <a:t>2</a:t>
            </a:r>
          </a:p>
        </p:txBody>
      </p:sp>
      <p:sp>
        <p:nvSpPr>
          <p:cNvPr id="50187" name="Rectangle 11"/>
          <p:cNvSpPr>
            <a:spLocks noChangeArrowheads="1"/>
          </p:cNvSpPr>
          <p:nvPr/>
        </p:nvSpPr>
        <p:spPr bwMode="auto">
          <a:xfrm>
            <a:off x="2263775" y="2133600"/>
            <a:ext cx="3190875" cy="539750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2000" b="1">
                <a:cs typeface="Arial" charset="0"/>
              </a:rPr>
              <a:t>3</a:t>
            </a:r>
          </a:p>
        </p:txBody>
      </p: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5443538" y="2133600"/>
            <a:ext cx="3700462" cy="539750"/>
          </a:xfrm>
          <a:prstGeom prst="rect">
            <a:avLst/>
          </a:prstGeom>
          <a:solidFill>
            <a:srgbClr val="FFCCCC"/>
          </a:solidFill>
          <a:ln w="9525">
            <a:solidFill>
              <a:srgbClr val="009999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2000" b="1">
                <a:cs typeface="Arial" charset="0"/>
              </a:rPr>
              <a:t>4</a:t>
            </a: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107950" y="2133600"/>
            <a:ext cx="7064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1400" b="1">
                <a:solidFill>
                  <a:srgbClr val="000066"/>
                </a:solidFill>
                <a:cs typeface="Arial" charset="0"/>
              </a:rPr>
              <a:t>Oral</a:t>
            </a:r>
            <a:endParaRPr lang="hu-HU" sz="1400" b="1">
              <a:solidFill>
                <a:srgbClr val="000066"/>
              </a:solidFill>
              <a:cs typeface="Arial" charset="0"/>
            </a:endParaRPr>
          </a:p>
          <a:p>
            <a:r>
              <a:rPr lang="hu-HU" sz="1400" b="1">
                <a:solidFill>
                  <a:srgbClr val="000066"/>
                </a:solidFill>
                <a:cs typeface="Arial" charset="0"/>
              </a:rPr>
              <a:t>mg/kg</a:t>
            </a:r>
            <a:endParaRPr lang="de-DE" sz="1400" b="1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50190" name="Rectangle 14"/>
          <p:cNvSpPr>
            <a:spLocks noChangeArrowheads="1"/>
          </p:cNvSpPr>
          <p:nvPr/>
        </p:nvSpPr>
        <p:spPr bwMode="auto">
          <a:xfrm>
            <a:off x="1216025" y="4119563"/>
            <a:ext cx="514350" cy="539750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2000" b="1">
                <a:solidFill>
                  <a:srgbClr val="FFFF00"/>
                </a:solidFill>
                <a:cs typeface="Arial" charset="0"/>
              </a:rPr>
              <a:t>1</a:t>
            </a:r>
          </a:p>
        </p:txBody>
      </p:sp>
      <p:sp>
        <p:nvSpPr>
          <p:cNvPr id="50191" name="Rectangle 15"/>
          <p:cNvSpPr>
            <a:spLocks noChangeArrowheads="1"/>
          </p:cNvSpPr>
          <p:nvPr/>
        </p:nvSpPr>
        <p:spPr bwMode="auto">
          <a:xfrm>
            <a:off x="1763713" y="4149725"/>
            <a:ext cx="3286125" cy="539750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2000" b="1">
                <a:solidFill>
                  <a:srgbClr val="FFFF00"/>
                </a:solidFill>
                <a:cs typeface="Arial" charset="0"/>
              </a:rPr>
              <a:t>2</a:t>
            </a:r>
          </a:p>
        </p:txBody>
      </p:sp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5030788" y="4119563"/>
            <a:ext cx="2054225" cy="539750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2000" b="1">
                <a:cs typeface="Arial" charset="0"/>
              </a:rPr>
              <a:t>3</a:t>
            </a:r>
          </a:p>
        </p:txBody>
      </p:sp>
      <p:sp>
        <p:nvSpPr>
          <p:cNvPr id="50193" name="Rectangle 17"/>
          <p:cNvSpPr>
            <a:spLocks noChangeArrowheads="1"/>
          </p:cNvSpPr>
          <p:nvPr/>
        </p:nvSpPr>
        <p:spPr bwMode="auto">
          <a:xfrm>
            <a:off x="7078663" y="4119563"/>
            <a:ext cx="2054225" cy="53975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2000" b="1">
                <a:cs typeface="Arial" charset="0"/>
              </a:rPr>
              <a:t>4</a:t>
            </a:r>
          </a:p>
        </p:txBody>
      </p:sp>
      <p:sp>
        <p:nvSpPr>
          <p:cNvPr id="50194" name="Text Box 18"/>
          <p:cNvSpPr txBox="1">
            <a:spLocks noChangeArrowheads="1"/>
          </p:cNvSpPr>
          <p:nvPr/>
        </p:nvSpPr>
        <p:spPr bwMode="auto">
          <a:xfrm>
            <a:off x="107950" y="4076700"/>
            <a:ext cx="7747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1400" b="1">
                <a:solidFill>
                  <a:srgbClr val="000066"/>
                </a:solidFill>
                <a:cs typeface="Arial" charset="0"/>
              </a:rPr>
              <a:t>inhal.</a:t>
            </a:r>
          </a:p>
          <a:p>
            <a:r>
              <a:rPr lang="hu-HU" sz="1400" b="1">
                <a:solidFill>
                  <a:srgbClr val="000066"/>
                </a:solidFill>
                <a:cs typeface="Arial" charset="0"/>
              </a:rPr>
              <a:t>vapour</a:t>
            </a:r>
          </a:p>
          <a:p>
            <a:r>
              <a:rPr lang="hu-HU" sz="1400" b="1">
                <a:solidFill>
                  <a:srgbClr val="000066"/>
                </a:solidFill>
                <a:cs typeface="Arial" charset="0"/>
              </a:rPr>
              <a:t>mg/l</a:t>
            </a:r>
            <a:endParaRPr lang="de-DE" sz="1400" b="1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50195" name="Text Box 19"/>
          <p:cNvSpPr txBox="1">
            <a:spLocks noChangeArrowheads="1"/>
          </p:cNvSpPr>
          <p:nvPr/>
        </p:nvSpPr>
        <p:spPr bwMode="auto">
          <a:xfrm>
            <a:off x="107950" y="4941888"/>
            <a:ext cx="92868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400" b="1">
                <a:solidFill>
                  <a:srgbClr val="000066"/>
                </a:solidFill>
                <a:cs typeface="Arial" charset="0"/>
              </a:rPr>
              <a:t>inhal.</a:t>
            </a:r>
          </a:p>
          <a:p>
            <a:r>
              <a:rPr lang="hu-HU" sz="1400" b="1">
                <a:solidFill>
                  <a:srgbClr val="000066"/>
                </a:solidFill>
                <a:cs typeface="Arial" charset="0"/>
              </a:rPr>
              <a:t>aerosol</a:t>
            </a:r>
          </a:p>
          <a:p>
            <a:r>
              <a:rPr lang="hu-HU" sz="1400" b="1">
                <a:solidFill>
                  <a:srgbClr val="000066"/>
                </a:solidFill>
                <a:cs typeface="Arial" charset="0"/>
              </a:rPr>
              <a:t>mg/l</a:t>
            </a:r>
            <a:endParaRPr lang="de-DE" sz="1400" b="1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50196" name="Rectangle 20"/>
          <p:cNvSpPr>
            <a:spLocks noChangeArrowheads="1"/>
          </p:cNvSpPr>
          <p:nvPr/>
        </p:nvSpPr>
        <p:spPr bwMode="auto">
          <a:xfrm>
            <a:off x="1203325" y="4964113"/>
            <a:ext cx="176213" cy="539750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2000" b="1">
                <a:solidFill>
                  <a:srgbClr val="FFFF00"/>
                </a:solidFill>
                <a:cs typeface="Arial" charset="0"/>
              </a:rPr>
              <a:t>1</a:t>
            </a:r>
          </a:p>
        </p:txBody>
      </p:sp>
      <p:sp>
        <p:nvSpPr>
          <p:cNvPr id="50197" name="Rectangle 21"/>
          <p:cNvSpPr>
            <a:spLocks noChangeArrowheads="1"/>
          </p:cNvSpPr>
          <p:nvPr/>
        </p:nvSpPr>
        <p:spPr bwMode="auto">
          <a:xfrm>
            <a:off x="1379538" y="4964113"/>
            <a:ext cx="896937" cy="539750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2000" b="1">
                <a:solidFill>
                  <a:srgbClr val="FFFF00"/>
                </a:solidFill>
                <a:cs typeface="Arial" charset="0"/>
              </a:rPr>
              <a:t>2</a:t>
            </a:r>
          </a:p>
        </p:txBody>
      </p:sp>
      <p:sp>
        <p:nvSpPr>
          <p:cNvPr id="50198" name="Rectangle 22"/>
          <p:cNvSpPr>
            <a:spLocks noChangeArrowheads="1"/>
          </p:cNvSpPr>
          <p:nvPr/>
        </p:nvSpPr>
        <p:spPr bwMode="auto">
          <a:xfrm>
            <a:off x="2278063" y="4964113"/>
            <a:ext cx="2744787" cy="539750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2000" b="1">
                <a:cs typeface="Arial" charset="0"/>
              </a:rPr>
              <a:t>3</a:t>
            </a:r>
          </a:p>
        </p:txBody>
      </p:sp>
      <p:sp>
        <p:nvSpPr>
          <p:cNvPr id="50199" name="Rectangle 23"/>
          <p:cNvSpPr>
            <a:spLocks noChangeArrowheads="1"/>
          </p:cNvSpPr>
          <p:nvPr/>
        </p:nvSpPr>
        <p:spPr bwMode="auto">
          <a:xfrm>
            <a:off x="5029200" y="4964113"/>
            <a:ext cx="4114800" cy="53975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2000" b="1">
                <a:cs typeface="Arial" charset="0"/>
              </a:rPr>
              <a:t>4</a:t>
            </a:r>
          </a:p>
        </p:txBody>
      </p:sp>
      <p:sp>
        <p:nvSpPr>
          <p:cNvPr id="50200" name="Rectangle 24"/>
          <p:cNvSpPr>
            <a:spLocks noChangeArrowheads="1"/>
          </p:cNvSpPr>
          <p:nvPr/>
        </p:nvSpPr>
        <p:spPr bwMode="auto">
          <a:xfrm>
            <a:off x="1692275" y="5734050"/>
            <a:ext cx="1871663" cy="539750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2000" b="1">
                <a:solidFill>
                  <a:srgbClr val="FFFF00"/>
                </a:solidFill>
                <a:cs typeface="Arial" charset="0"/>
              </a:rPr>
              <a:t>2</a:t>
            </a:r>
          </a:p>
        </p:txBody>
      </p:sp>
      <p:sp>
        <p:nvSpPr>
          <p:cNvPr id="50201" name="Rectangle 25"/>
          <p:cNvSpPr>
            <a:spLocks noChangeArrowheads="1"/>
          </p:cNvSpPr>
          <p:nvPr/>
        </p:nvSpPr>
        <p:spPr bwMode="auto">
          <a:xfrm>
            <a:off x="3563938" y="5734050"/>
            <a:ext cx="3128962" cy="539750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hu-HU" sz="2000" b="1">
                <a:cs typeface="Arial" charset="0"/>
              </a:rPr>
              <a:t>        </a:t>
            </a:r>
            <a:r>
              <a:rPr lang="de-DE" sz="2000" b="1">
                <a:cs typeface="Arial" charset="0"/>
              </a:rPr>
              <a:t>3</a:t>
            </a:r>
          </a:p>
        </p:txBody>
      </p:sp>
      <p:sp>
        <p:nvSpPr>
          <p:cNvPr id="50202" name="Rectangle 26"/>
          <p:cNvSpPr>
            <a:spLocks noChangeArrowheads="1"/>
          </p:cNvSpPr>
          <p:nvPr/>
        </p:nvSpPr>
        <p:spPr bwMode="auto">
          <a:xfrm>
            <a:off x="6669088" y="5734050"/>
            <a:ext cx="2463800" cy="53975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2000" b="1">
                <a:cs typeface="Arial" charset="0"/>
              </a:rPr>
              <a:t>4</a:t>
            </a:r>
          </a:p>
        </p:txBody>
      </p:sp>
      <p:sp>
        <p:nvSpPr>
          <p:cNvPr id="50203" name="AutoShape 27"/>
          <p:cNvSpPr>
            <a:spLocks noChangeArrowheads="1"/>
          </p:cNvSpPr>
          <p:nvPr/>
        </p:nvSpPr>
        <p:spPr bwMode="auto">
          <a:xfrm>
            <a:off x="8061325" y="5838825"/>
            <a:ext cx="1082675" cy="287338"/>
          </a:xfrm>
          <a:prstGeom prst="homePlate">
            <a:avLst>
              <a:gd name="adj" fmla="val 94199"/>
            </a:avLst>
          </a:prstGeom>
          <a:solidFill>
            <a:srgbClr val="FFCC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04" name="Text Box 28"/>
          <p:cNvSpPr txBox="1">
            <a:spLocks noChangeArrowheads="1"/>
          </p:cNvSpPr>
          <p:nvPr/>
        </p:nvSpPr>
        <p:spPr bwMode="auto">
          <a:xfrm>
            <a:off x="107950" y="5734050"/>
            <a:ext cx="10795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400" b="1">
                <a:solidFill>
                  <a:srgbClr val="000066"/>
                </a:solidFill>
                <a:cs typeface="Arial" charset="0"/>
              </a:rPr>
              <a:t>inhal. </a:t>
            </a:r>
            <a:r>
              <a:rPr lang="hu-HU" sz="1400" b="1">
                <a:solidFill>
                  <a:srgbClr val="000066"/>
                </a:solidFill>
                <a:cs typeface="Arial" charset="0"/>
              </a:rPr>
              <a:t>g</a:t>
            </a:r>
            <a:r>
              <a:rPr lang="de-DE" sz="1400" b="1">
                <a:solidFill>
                  <a:srgbClr val="000066"/>
                </a:solidFill>
                <a:cs typeface="Arial" charset="0"/>
              </a:rPr>
              <a:t>as</a:t>
            </a:r>
          </a:p>
          <a:p>
            <a:r>
              <a:rPr lang="hu-HU" sz="1400" b="1">
                <a:solidFill>
                  <a:srgbClr val="000066"/>
                </a:solidFill>
                <a:cs typeface="Arial" charset="0"/>
              </a:rPr>
              <a:t>mg/l</a:t>
            </a:r>
            <a:endParaRPr lang="en-GB" sz="1400" b="1">
              <a:solidFill>
                <a:srgbClr val="000066"/>
              </a:solidFill>
              <a:cs typeface="Arial" charset="0"/>
            </a:endParaRPr>
          </a:p>
          <a:p>
            <a:r>
              <a:rPr lang="hu-HU" sz="1400" b="1">
                <a:solidFill>
                  <a:srgbClr val="000066"/>
                </a:solidFill>
                <a:cs typeface="Arial" charset="0"/>
              </a:rPr>
              <a:t>ppm</a:t>
            </a:r>
            <a:endParaRPr lang="de-DE" sz="1400" b="1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50205" name="Rectangle 29"/>
          <p:cNvSpPr>
            <a:spLocks noChangeArrowheads="1"/>
          </p:cNvSpPr>
          <p:nvPr/>
        </p:nvSpPr>
        <p:spPr bwMode="auto">
          <a:xfrm>
            <a:off x="1227138" y="3284538"/>
            <a:ext cx="504825" cy="539750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2000" b="1">
                <a:solidFill>
                  <a:srgbClr val="FFFF00"/>
                </a:solidFill>
                <a:cs typeface="Arial" charset="0"/>
              </a:rPr>
              <a:t>1</a:t>
            </a:r>
          </a:p>
        </p:txBody>
      </p:sp>
      <p:sp>
        <p:nvSpPr>
          <p:cNvPr id="50206" name="Rectangle 30"/>
          <p:cNvSpPr>
            <a:spLocks noChangeArrowheads="1"/>
          </p:cNvSpPr>
          <p:nvPr/>
        </p:nvSpPr>
        <p:spPr bwMode="auto">
          <a:xfrm>
            <a:off x="3348038" y="3284538"/>
            <a:ext cx="3724275" cy="539750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2000" b="1">
                <a:cs typeface="Arial" charset="0"/>
              </a:rPr>
              <a:t>3</a:t>
            </a:r>
          </a:p>
        </p:txBody>
      </p:sp>
      <p:sp>
        <p:nvSpPr>
          <p:cNvPr id="50207" name="Rectangle 31"/>
          <p:cNvSpPr>
            <a:spLocks noChangeArrowheads="1"/>
          </p:cNvSpPr>
          <p:nvPr/>
        </p:nvSpPr>
        <p:spPr bwMode="auto">
          <a:xfrm>
            <a:off x="1735138" y="3284538"/>
            <a:ext cx="1636712" cy="539750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2000" b="1">
                <a:solidFill>
                  <a:srgbClr val="FFFF00"/>
                </a:solidFill>
                <a:cs typeface="Arial" charset="0"/>
              </a:rPr>
              <a:t>2</a:t>
            </a:r>
          </a:p>
        </p:txBody>
      </p:sp>
      <p:sp>
        <p:nvSpPr>
          <p:cNvPr id="50208" name="Rectangle 32"/>
          <p:cNvSpPr>
            <a:spLocks noChangeArrowheads="1"/>
          </p:cNvSpPr>
          <p:nvPr/>
        </p:nvSpPr>
        <p:spPr bwMode="auto">
          <a:xfrm>
            <a:off x="7019925" y="3284538"/>
            <a:ext cx="2124075" cy="53975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2000" b="1">
                <a:cs typeface="Arial" charset="0"/>
              </a:rPr>
              <a:t>4</a:t>
            </a:r>
          </a:p>
        </p:txBody>
      </p:sp>
      <p:sp>
        <p:nvSpPr>
          <p:cNvPr id="50209" name="Text Box 33"/>
          <p:cNvSpPr txBox="1">
            <a:spLocks noChangeArrowheads="1"/>
          </p:cNvSpPr>
          <p:nvPr/>
        </p:nvSpPr>
        <p:spPr bwMode="auto">
          <a:xfrm>
            <a:off x="107950" y="3284538"/>
            <a:ext cx="787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1400" b="1">
                <a:solidFill>
                  <a:srgbClr val="000066"/>
                </a:solidFill>
                <a:cs typeface="Arial" charset="0"/>
              </a:rPr>
              <a:t>Dermal</a:t>
            </a:r>
            <a:endParaRPr lang="hu-HU" sz="1400" b="1">
              <a:solidFill>
                <a:srgbClr val="000066"/>
              </a:solidFill>
              <a:cs typeface="Arial" charset="0"/>
            </a:endParaRPr>
          </a:p>
          <a:p>
            <a:r>
              <a:rPr lang="hu-HU" sz="1400" b="1">
                <a:solidFill>
                  <a:srgbClr val="000066"/>
                </a:solidFill>
                <a:cs typeface="Arial" charset="0"/>
              </a:rPr>
              <a:t>mg/kg</a:t>
            </a:r>
            <a:endParaRPr lang="de-DE" sz="1400" b="1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50210" name="Text Box 34"/>
          <p:cNvSpPr txBox="1">
            <a:spLocks noChangeArrowheads="1"/>
          </p:cNvSpPr>
          <p:nvPr/>
        </p:nvSpPr>
        <p:spPr bwMode="auto">
          <a:xfrm>
            <a:off x="1346200" y="331946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2000" b="1">
              <a:cs typeface="Arial" charset="0"/>
            </a:endParaRPr>
          </a:p>
        </p:txBody>
      </p:sp>
      <p:sp>
        <p:nvSpPr>
          <p:cNvPr id="50211" name="Line 35"/>
          <p:cNvSpPr>
            <a:spLocks noChangeShapeType="1"/>
          </p:cNvSpPr>
          <p:nvPr/>
        </p:nvSpPr>
        <p:spPr bwMode="auto">
          <a:xfrm flipH="1">
            <a:off x="1692275" y="1268413"/>
            <a:ext cx="36513" cy="5114925"/>
          </a:xfrm>
          <a:prstGeom prst="line">
            <a:avLst/>
          </a:prstGeom>
          <a:noFill/>
          <a:ln w="28575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50212" name="Line 36"/>
          <p:cNvSpPr>
            <a:spLocks noChangeShapeType="1"/>
          </p:cNvSpPr>
          <p:nvPr/>
        </p:nvSpPr>
        <p:spPr bwMode="auto">
          <a:xfrm>
            <a:off x="5435600" y="2133600"/>
            <a:ext cx="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50213" name="Line 37"/>
          <p:cNvSpPr>
            <a:spLocks noChangeShapeType="1"/>
          </p:cNvSpPr>
          <p:nvPr/>
        </p:nvSpPr>
        <p:spPr bwMode="auto">
          <a:xfrm>
            <a:off x="5435600" y="2133600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50214" name="Line 38"/>
          <p:cNvSpPr>
            <a:spLocks noChangeShapeType="1"/>
          </p:cNvSpPr>
          <p:nvPr/>
        </p:nvSpPr>
        <p:spPr bwMode="auto">
          <a:xfrm>
            <a:off x="5003800" y="1241425"/>
            <a:ext cx="0" cy="5616575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50215" name="Text Box 39"/>
          <p:cNvSpPr txBox="1">
            <a:spLocks noChangeArrowheads="1"/>
          </p:cNvSpPr>
          <p:nvPr/>
        </p:nvSpPr>
        <p:spPr bwMode="auto">
          <a:xfrm>
            <a:off x="1116013" y="979488"/>
            <a:ext cx="2651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0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16" name="Text Box 40"/>
          <p:cNvSpPr txBox="1">
            <a:spLocks noChangeArrowheads="1"/>
          </p:cNvSpPr>
          <p:nvPr/>
        </p:nvSpPr>
        <p:spPr bwMode="auto">
          <a:xfrm>
            <a:off x="1692275" y="979488"/>
            <a:ext cx="346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25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17" name="Text Box 41"/>
          <p:cNvSpPr txBox="1">
            <a:spLocks noChangeArrowheads="1"/>
          </p:cNvSpPr>
          <p:nvPr/>
        </p:nvSpPr>
        <p:spPr bwMode="auto">
          <a:xfrm>
            <a:off x="4859338" y="979488"/>
            <a:ext cx="427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200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18" name="Text Box 42"/>
          <p:cNvSpPr txBox="1">
            <a:spLocks noChangeArrowheads="1"/>
          </p:cNvSpPr>
          <p:nvPr/>
        </p:nvSpPr>
        <p:spPr bwMode="auto">
          <a:xfrm>
            <a:off x="1042988" y="1914525"/>
            <a:ext cx="2651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0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19" name="Text Box 43"/>
          <p:cNvSpPr txBox="1">
            <a:spLocks noChangeArrowheads="1"/>
          </p:cNvSpPr>
          <p:nvPr/>
        </p:nvSpPr>
        <p:spPr bwMode="auto">
          <a:xfrm>
            <a:off x="1403350" y="1916113"/>
            <a:ext cx="2651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5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20" name="Text Box 44"/>
          <p:cNvSpPr txBox="1">
            <a:spLocks noChangeArrowheads="1"/>
          </p:cNvSpPr>
          <p:nvPr/>
        </p:nvSpPr>
        <p:spPr bwMode="auto">
          <a:xfrm>
            <a:off x="1692275" y="1916113"/>
            <a:ext cx="346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25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21" name="Text Box 45"/>
          <p:cNvSpPr txBox="1">
            <a:spLocks noChangeArrowheads="1"/>
          </p:cNvSpPr>
          <p:nvPr/>
        </p:nvSpPr>
        <p:spPr bwMode="auto">
          <a:xfrm>
            <a:off x="2195513" y="1914525"/>
            <a:ext cx="346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50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22" name="Text Box 46"/>
          <p:cNvSpPr txBox="1">
            <a:spLocks noChangeArrowheads="1"/>
          </p:cNvSpPr>
          <p:nvPr/>
        </p:nvSpPr>
        <p:spPr bwMode="auto">
          <a:xfrm>
            <a:off x="4643438" y="1916113"/>
            <a:ext cx="427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200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23" name="Text Box 47"/>
          <p:cNvSpPr txBox="1">
            <a:spLocks noChangeArrowheads="1"/>
          </p:cNvSpPr>
          <p:nvPr/>
        </p:nvSpPr>
        <p:spPr bwMode="auto">
          <a:xfrm>
            <a:off x="5508625" y="1914525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300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24" name="Text Box 48"/>
          <p:cNvSpPr txBox="1">
            <a:spLocks noChangeArrowheads="1"/>
          </p:cNvSpPr>
          <p:nvPr/>
        </p:nvSpPr>
        <p:spPr bwMode="auto">
          <a:xfrm>
            <a:off x="1116013" y="2995613"/>
            <a:ext cx="2651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0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25" name="Text Box 49"/>
          <p:cNvSpPr txBox="1">
            <a:spLocks noChangeArrowheads="1"/>
          </p:cNvSpPr>
          <p:nvPr/>
        </p:nvSpPr>
        <p:spPr bwMode="auto">
          <a:xfrm>
            <a:off x="1331913" y="5443538"/>
            <a:ext cx="387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0,1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26" name="Text Box 50"/>
          <p:cNvSpPr txBox="1">
            <a:spLocks noChangeArrowheads="1"/>
          </p:cNvSpPr>
          <p:nvPr/>
        </p:nvSpPr>
        <p:spPr bwMode="auto">
          <a:xfrm>
            <a:off x="1116013" y="4724400"/>
            <a:ext cx="2651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0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27" name="Text Box 51"/>
          <p:cNvSpPr txBox="1">
            <a:spLocks noChangeArrowheads="1"/>
          </p:cNvSpPr>
          <p:nvPr/>
        </p:nvSpPr>
        <p:spPr bwMode="auto">
          <a:xfrm>
            <a:off x="1116013" y="3860800"/>
            <a:ext cx="2651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0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28" name="Text Box 52"/>
          <p:cNvSpPr txBox="1">
            <a:spLocks noChangeArrowheads="1"/>
          </p:cNvSpPr>
          <p:nvPr/>
        </p:nvSpPr>
        <p:spPr bwMode="auto">
          <a:xfrm>
            <a:off x="1116013" y="5445125"/>
            <a:ext cx="2651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0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29" name="Text Box 53"/>
          <p:cNvSpPr txBox="1">
            <a:spLocks noChangeArrowheads="1"/>
          </p:cNvSpPr>
          <p:nvPr/>
        </p:nvSpPr>
        <p:spPr bwMode="auto">
          <a:xfrm>
            <a:off x="1692275" y="3860800"/>
            <a:ext cx="387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0,5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30" name="Text Box 54"/>
          <p:cNvSpPr txBox="1">
            <a:spLocks noChangeArrowheads="1"/>
          </p:cNvSpPr>
          <p:nvPr/>
        </p:nvSpPr>
        <p:spPr bwMode="auto">
          <a:xfrm>
            <a:off x="3276600" y="5445125"/>
            <a:ext cx="387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0,5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31" name="Text Box 55"/>
          <p:cNvSpPr txBox="1">
            <a:spLocks noChangeArrowheads="1"/>
          </p:cNvSpPr>
          <p:nvPr/>
        </p:nvSpPr>
        <p:spPr bwMode="auto">
          <a:xfrm>
            <a:off x="5003800" y="5445125"/>
            <a:ext cx="2651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2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32" name="Text Box 56"/>
          <p:cNvSpPr txBox="1">
            <a:spLocks noChangeArrowheads="1"/>
          </p:cNvSpPr>
          <p:nvPr/>
        </p:nvSpPr>
        <p:spPr bwMode="auto">
          <a:xfrm>
            <a:off x="6588125" y="5445125"/>
            <a:ext cx="387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latin typeface="Arial Narrow" pitchFamily="34" charset="0"/>
              </a:rPr>
              <a:t>2.5</a:t>
            </a:r>
          </a:p>
        </p:txBody>
      </p:sp>
      <p:sp>
        <p:nvSpPr>
          <p:cNvPr id="50233" name="Text Box 57"/>
          <p:cNvSpPr txBox="1">
            <a:spLocks noChangeArrowheads="1"/>
          </p:cNvSpPr>
          <p:nvPr/>
        </p:nvSpPr>
        <p:spPr bwMode="auto">
          <a:xfrm>
            <a:off x="5076825" y="3860800"/>
            <a:ext cx="2651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2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34" name="Text Box 58"/>
          <p:cNvSpPr txBox="1">
            <a:spLocks noChangeArrowheads="1"/>
          </p:cNvSpPr>
          <p:nvPr/>
        </p:nvSpPr>
        <p:spPr bwMode="auto">
          <a:xfrm>
            <a:off x="3348038" y="2997200"/>
            <a:ext cx="427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200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35" name="Text Box 59"/>
          <p:cNvSpPr txBox="1">
            <a:spLocks noChangeArrowheads="1"/>
          </p:cNvSpPr>
          <p:nvPr/>
        </p:nvSpPr>
        <p:spPr bwMode="auto">
          <a:xfrm>
            <a:off x="1692275" y="2997200"/>
            <a:ext cx="360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50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36" name="Text Box 60"/>
          <p:cNvSpPr txBox="1">
            <a:spLocks noChangeArrowheads="1"/>
          </p:cNvSpPr>
          <p:nvPr/>
        </p:nvSpPr>
        <p:spPr bwMode="auto">
          <a:xfrm>
            <a:off x="4932363" y="2997200"/>
            <a:ext cx="427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400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37" name="Text Box 61"/>
          <p:cNvSpPr txBox="1">
            <a:spLocks noChangeArrowheads="1"/>
          </p:cNvSpPr>
          <p:nvPr/>
        </p:nvSpPr>
        <p:spPr bwMode="auto">
          <a:xfrm>
            <a:off x="7019925" y="2997200"/>
            <a:ext cx="508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1000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38" name="Text Box 62"/>
          <p:cNvSpPr txBox="1">
            <a:spLocks noChangeArrowheads="1"/>
          </p:cNvSpPr>
          <p:nvPr/>
        </p:nvSpPr>
        <p:spPr bwMode="auto">
          <a:xfrm>
            <a:off x="2195513" y="4724400"/>
            <a:ext cx="387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0,5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39" name="Text Box 63"/>
          <p:cNvSpPr txBox="1">
            <a:spLocks noChangeArrowheads="1"/>
          </p:cNvSpPr>
          <p:nvPr/>
        </p:nvSpPr>
        <p:spPr bwMode="auto">
          <a:xfrm>
            <a:off x="1331913" y="4724400"/>
            <a:ext cx="4683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0,</a:t>
            </a:r>
            <a:r>
              <a:rPr lang="en-US" sz="1400" b="1">
                <a:latin typeface="Arial Narrow" pitchFamily="34" charset="0"/>
              </a:rPr>
              <a:t>0</a:t>
            </a:r>
            <a:r>
              <a:rPr lang="hu-HU" sz="1400" b="1">
                <a:latin typeface="Arial Narrow" pitchFamily="34" charset="0"/>
              </a:rPr>
              <a:t>5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40" name="Text Box 64"/>
          <p:cNvSpPr txBox="1">
            <a:spLocks noChangeArrowheads="1"/>
          </p:cNvSpPr>
          <p:nvPr/>
        </p:nvSpPr>
        <p:spPr bwMode="auto">
          <a:xfrm>
            <a:off x="1692275" y="4724400"/>
            <a:ext cx="4683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0,</a:t>
            </a:r>
            <a:r>
              <a:rPr lang="en-US" sz="1400" b="1">
                <a:latin typeface="Arial Narrow" pitchFamily="34" charset="0"/>
              </a:rPr>
              <a:t>2</a:t>
            </a:r>
            <a:r>
              <a:rPr lang="hu-HU" sz="1400" b="1">
                <a:latin typeface="Arial Narrow" pitchFamily="34" charset="0"/>
              </a:rPr>
              <a:t>5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41" name="Text Box 65"/>
          <p:cNvSpPr txBox="1">
            <a:spLocks noChangeArrowheads="1"/>
          </p:cNvSpPr>
          <p:nvPr/>
        </p:nvSpPr>
        <p:spPr bwMode="auto">
          <a:xfrm>
            <a:off x="5076825" y="4652963"/>
            <a:ext cx="2651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latin typeface="Arial Narrow" pitchFamily="34" charset="0"/>
              </a:rPr>
              <a:t>1</a:t>
            </a:r>
          </a:p>
        </p:txBody>
      </p:sp>
      <p:sp>
        <p:nvSpPr>
          <p:cNvPr id="50242" name="Text Box 66"/>
          <p:cNvSpPr txBox="1">
            <a:spLocks noChangeArrowheads="1"/>
          </p:cNvSpPr>
          <p:nvPr/>
        </p:nvSpPr>
        <p:spPr bwMode="auto">
          <a:xfrm>
            <a:off x="3492500" y="6237288"/>
            <a:ext cx="427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latin typeface="Arial Narrow" pitchFamily="34" charset="0"/>
              </a:rPr>
              <a:t>50</a:t>
            </a:r>
            <a:r>
              <a:rPr lang="hu-HU" sz="1400" b="1">
                <a:latin typeface="Arial Narrow" pitchFamily="34" charset="0"/>
              </a:rPr>
              <a:t>0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43" name="Text Box 67"/>
          <p:cNvSpPr txBox="1">
            <a:spLocks noChangeArrowheads="1"/>
          </p:cNvSpPr>
          <p:nvPr/>
        </p:nvSpPr>
        <p:spPr bwMode="auto">
          <a:xfrm>
            <a:off x="4932363" y="6237288"/>
            <a:ext cx="508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latin typeface="Arial Narrow" pitchFamily="34" charset="0"/>
              </a:rPr>
              <a:t>2000</a:t>
            </a:r>
          </a:p>
        </p:txBody>
      </p:sp>
      <p:sp>
        <p:nvSpPr>
          <p:cNvPr id="50244" name="Text Box 68"/>
          <p:cNvSpPr txBox="1">
            <a:spLocks noChangeArrowheads="1"/>
          </p:cNvSpPr>
          <p:nvPr/>
        </p:nvSpPr>
        <p:spPr bwMode="auto">
          <a:xfrm>
            <a:off x="6659563" y="6237288"/>
            <a:ext cx="508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latin typeface="Arial Narrow" pitchFamily="34" charset="0"/>
              </a:rPr>
              <a:t>2500</a:t>
            </a:r>
          </a:p>
        </p:txBody>
      </p:sp>
      <p:sp>
        <p:nvSpPr>
          <p:cNvPr id="50245" name="Text Box 69"/>
          <p:cNvSpPr txBox="1">
            <a:spLocks noChangeArrowheads="1"/>
          </p:cNvSpPr>
          <p:nvPr/>
        </p:nvSpPr>
        <p:spPr bwMode="auto">
          <a:xfrm>
            <a:off x="1331913" y="6237288"/>
            <a:ext cx="427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latin typeface="Arial Narrow" pitchFamily="34" charset="0"/>
              </a:rPr>
              <a:t>10</a:t>
            </a:r>
            <a:r>
              <a:rPr lang="hu-HU" sz="1400" b="1">
                <a:latin typeface="Arial Narrow" pitchFamily="34" charset="0"/>
              </a:rPr>
              <a:t>0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46" name="Text Box 70"/>
          <p:cNvSpPr txBox="1">
            <a:spLocks noChangeArrowheads="1"/>
          </p:cNvSpPr>
          <p:nvPr/>
        </p:nvSpPr>
        <p:spPr bwMode="auto">
          <a:xfrm>
            <a:off x="1116013" y="6237288"/>
            <a:ext cx="2651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u-HU" sz="1400" b="1">
                <a:latin typeface="Arial Narrow" pitchFamily="34" charset="0"/>
              </a:rPr>
              <a:t>0</a:t>
            </a:r>
            <a:endParaRPr lang="en-US" sz="1400" b="1">
              <a:latin typeface="Arial Narrow" pitchFamily="34" charset="0"/>
            </a:endParaRPr>
          </a:p>
        </p:txBody>
      </p:sp>
      <p:sp>
        <p:nvSpPr>
          <p:cNvPr id="50247" name="Text Box 71"/>
          <p:cNvSpPr txBox="1">
            <a:spLocks noChangeArrowheads="1"/>
          </p:cNvSpPr>
          <p:nvPr/>
        </p:nvSpPr>
        <p:spPr bwMode="auto">
          <a:xfrm>
            <a:off x="6948488" y="3860800"/>
            <a:ext cx="346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latin typeface="Arial Narrow" pitchFamily="34" charset="0"/>
              </a:rPr>
              <a:t>10</a:t>
            </a:r>
          </a:p>
        </p:txBody>
      </p:sp>
      <p:sp>
        <p:nvSpPr>
          <p:cNvPr id="50248" name="Line 72"/>
          <p:cNvSpPr>
            <a:spLocks noChangeShapeType="1"/>
          </p:cNvSpPr>
          <p:nvPr/>
        </p:nvSpPr>
        <p:spPr bwMode="auto">
          <a:xfrm>
            <a:off x="8027988" y="188913"/>
            <a:ext cx="0" cy="908050"/>
          </a:xfrm>
          <a:prstGeom prst="line">
            <a:avLst/>
          </a:prstGeom>
          <a:noFill/>
          <a:ln w="15875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50249" name="Text Box 73"/>
          <p:cNvSpPr txBox="1">
            <a:spLocks noChangeArrowheads="1"/>
          </p:cNvSpPr>
          <p:nvPr/>
        </p:nvSpPr>
        <p:spPr bwMode="auto">
          <a:xfrm>
            <a:off x="7812088" y="476250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/>
              <a:t>1</a:t>
            </a:r>
            <a:endParaRPr lang="en-GB"/>
          </a:p>
        </p:txBody>
      </p:sp>
      <p:sp>
        <p:nvSpPr>
          <p:cNvPr id="50250" name="Line 74"/>
          <p:cNvSpPr>
            <a:spLocks noChangeShapeType="1"/>
          </p:cNvSpPr>
          <p:nvPr/>
        </p:nvSpPr>
        <p:spPr bwMode="auto">
          <a:xfrm>
            <a:off x="5076825" y="1268413"/>
            <a:ext cx="0" cy="6477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51" name="Line 75"/>
          <p:cNvSpPr>
            <a:spLocks noChangeShapeType="1"/>
          </p:cNvSpPr>
          <p:nvPr/>
        </p:nvSpPr>
        <p:spPr bwMode="auto">
          <a:xfrm>
            <a:off x="5148263" y="2060575"/>
            <a:ext cx="144462" cy="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52" name="Line 76"/>
          <p:cNvSpPr>
            <a:spLocks noChangeShapeType="1"/>
          </p:cNvSpPr>
          <p:nvPr/>
        </p:nvSpPr>
        <p:spPr bwMode="auto">
          <a:xfrm>
            <a:off x="5435600" y="2205038"/>
            <a:ext cx="0" cy="6477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53" name="Line 77"/>
          <p:cNvSpPr>
            <a:spLocks noChangeShapeType="1"/>
          </p:cNvSpPr>
          <p:nvPr/>
        </p:nvSpPr>
        <p:spPr bwMode="auto">
          <a:xfrm>
            <a:off x="3419475" y="2997200"/>
            <a:ext cx="1873250" cy="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54" name="Line 78"/>
          <p:cNvSpPr>
            <a:spLocks noChangeShapeType="1"/>
          </p:cNvSpPr>
          <p:nvPr/>
        </p:nvSpPr>
        <p:spPr bwMode="auto">
          <a:xfrm>
            <a:off x="3348038" y="3141663"/>
            <a:ext cx="0" cy="719137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55" name="Line 79"/>
          <p:cNvSpPr>
            <a:spLocks noChangeShapeType="1"/>
          </p:cNvSpPr>
          <p:nvPr/>
        </p:nvSpPr>
        <p:spPr bwMode="auto">
          <a:xfrm>
            <a:off x="3419475" y="3933825"/>
            <a:ext cx="1439863" cy="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56" name="Line 80"/>
          <p:cNvSpPr>
            <a:spLocks noChangeShapeType="1"/>
          </p:cNvSpPr>
          <p:nvPr/>
        </p:nvSpPr>
        <p:spPr bwMode="auto">
          <a:xfrm>
            <a:off x="5003800" y="4076700"/>
            <a:ext cx="0" cy="1368425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57" name="Line 81"/>
          <p:cNvSpPr>
            <a:spLocks noChangeShapeType="1"/>
          </p:cNvSpPr>
          <p:nvPr/>
        </p:nvSpPr>
        <p:spPr bwMode="auto">
          <a:xfrm>
            <a:off x="3635375" y="5589588"/>
            <a:ext cx="1223963" cy="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58" name="Line 82"/>
          <p:cNvSpPr>
            <a:spLocks noChangeShapeType="1"/>
          </p:cNvSpPr>
          <p:nvPr/>
        </p:nvSpPr>
        <p:spPr bwMode="auto">
          <a:xfrm>
            <a:off x="3563938" y="5734050"/>
            <a:ext cx="0" cy="647700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59" name="Line 83"/>
          <p:cNvSpPr>
            <a:spLocks noChangeShapeType="1"/>
          </p:cNvSpPr>
          <p:nvPr/>
        </p:nvSpPr>
        <p:spPr bwMode="auto">
          <a:xfrm>
            <a:off x="8675688" y="260350"/>
            <a:ext cx="0" cy="792163"/>
          </a:xfrm>
          <a:prstGeom prst="line">
            <a:avLst/>
          </a:prstGeom>
          <a:noFill/>
          <a:ln w="508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60" name="Arc 84"/>
          <p:cNvSpPr>
            <a:spLocks/>
          </p:cNvSpPr>
          <p:nvPr/>
        </p:nvSpPr>
        <p:spPr bwMode="auto">
          <a:xfrm flipH="1">
            <a:off x="3348038" y="2998788"/>
            <a:ext cx="96837" cy="200025"/>
          </a:xfrm>
          <a:custGeom>
            <a:avLst/>
            <a:gdLst>
              <a:gd name="G0" fmla="+- 7633 0 0"/>
              <a:gd name="G1" fmla="+- 21600 0 0"/>
              <a:gd name="G2" fmla="+- 21600 0 0"/>
              <a:gd name="T0" fmla="*/ 0 w 29233"/>
              <a:gd name="T1" fmla="*/ 1394 h 29901"/>
              <a:gd name="T2" fmla="*/ 27574 w 29233"/>
              <a:gd name="T3" fmla="*/ 29901 h 29901"/>
              <a:gd name="T4" fmla="*/ 7633 w 29233"/>
              <a:gd name="T5" fmla="*/ 21600 h 29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233" h="29901" fill="none" extrusionOk="0">
                <a:moveTo>
                  <a:pt x="-1" y="1393"/>
                </a:moveTo>
                <a:cubicBezTo>
                  <a:pt x="2439" y="472"/>
                  <a:pt x="5025" y="-1"/>
                  <a:pt x="7633" y="0"/>
                </a:cubicBezTo>
                <a:cubicBezTo>
                  <a:pt x="19562" y="0"/>
                  <a:pt x="29233" y="9670"/>
                  <a:pt x="29233" y="21600"/>
                </a:cubicBezTo>
                <a:cubicBezTo>
                  <a:pt x="29233" y="24449"/>
                  <a:pt x="28669" y="27270"/>
                  <a:pt x="27574" y="29901"/>
                </a:cubicBezTo>
              </a:path>
              <a:path w="29233" h="29901" stroke="0" extrusionOk="0">
                <a:moveTo>
                  <a:pt x="-1" y="1393"/>
                </a:moveTo>
                <a:cubicBezTo>
                  <a:pt x="2439" y="472"/>
                  <a:pt x="5025" y="-1"/>
                  <a:pt x="7633" y="0"/>
                </a:cubicBezTo>
                <a:cubicBezTo>
                  <a:pt x="19562" y="0"/>
                  <a:pt x="29233" y="9670"/>
                  <a:pt x="29233" y="21600"/>
                </a:cubicBezTo>
                <a:cubicBezTo>
                  <a:pt x="29233" y="24449"/>
                  <a:pt x="28669" y="27270"/>
                  <a:pt x="27574" y="29901"/>
                </a:cubicBezTo>
                <a:lnTo>
                  <a:pt x="7633" y="21600"/>
                </a:lnTo>
                <a:close/>
              </a:path>
            </a:pathLst>
          </a:custGeom>
          <a:noFill/>
          <a:ln w="508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61" name="Arc 85"/>
          <p:cNvSpPr>
            <a:spLocks/>
          </p:cNvSpPr>
          <p:nvPr/>
        </p:nvSpPr>
        <p:spPr bwMode="auto">
          <a:xfrm flipH="1">
            <a:off x="3563938" y="5589588"/>
            <a:ext cx="96837" cy="144462"/>
          </a:xfrm>
          <a:custGeom>
            <a:avLst/>
            <a:gdLst>
              <a:gd name="G0" fmla="+- 7633 0 0"/>
              <a:gd name="G1" fmla="+- 21600 0 0"/>
              <a:gd name="G2" fmla="+- 21600 0 0"/>
              <a:gd name="T0" fmla="*/ 0 w 29233"/>
              <a:gd name="T1" fmla="*/ 1394 h 21600"/>
              <a:gd name="T2" fmla="*/ 29233 w 29233"/>
              <a:gd name="T3" fmla="*/ 21600 h 21600"/>
              <a:gd name="T4" fmla="*/ 7633 w 29233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233" h="21600" fill="none" extrusionOk="0">
                <a:moveTo>
                  <a:pt x="-1" y="1393"/>
                </a:moveTo>
                <a:cubicBezTo>
                  <a:pt x="2439" y="472"/>
                  <a:pt x="5025" y="-1"/>
                  <a:pt x="7633" y="0"/>
                </a:cubicBezTo>
                <a:cubicBezTo>
                  <a:pt x="19562" y="0"/>
                  <a:pt x="29233" y="9670"/>
                  <a:pt x="29233" y="21600"/>
                </a:cubicBezTo>
              </a:path>
              <a:path w="29233" h="21600" stroke="0" extrusionOk="0">
                <a:moveTo>
                  <a:pt x="-1" y="1393"/>
                </a:moveTo>
                <a:cubicBezTo>
                  <a:pt x="2439" y="472"/>
                  <a:pt x="5025" y="-1"/>
                  <a:pt x="7633" y="0"/>
                </a:cubicBezTo>
                <a:cubicBezTo>
                  <a:pt x="19562" y="0"/>
                  <a:pt x="29233" y="9670"/>
                  <a:pt x="29233" y="21600"/>
                </a:cubicBezTo>
                <a:lnTo>
                  <a:pt x="7633" y="21600"/>
                </a:lnTo>
                <a:close/>
              </a:path>
            </a:pathLst>
          </a:custGeom>
          <a:noFill/>
          <a:ln w="508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62" name="Arc 86"/>
          <p:cNvSpPr>
            <a:spLocks/>
          </p:cNvSpPr>
          <p:nvPr/>
        </p:nvSpPr>
        <p:spPr bwMode="auto">
          <a:xfrm>
            <a:off x="4859338" y="3933825"/>
            <a:ext cx="144462" cy="14287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08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63" name="Arc 87"/>
          <p:cNvSpPr>
            <a:spLocks/>
          </p:cNvSpPr>
          <p:nvPr/>
        </p:nvSpPr>
        <p:spPr bwMode="auto">
          <a:xfrm>
            <a:off x="5292725" y="2060575"/>
            <a:ext cx="144463" cy="17303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6044"/>
              <a:gd name="T2" fmla="*/ 21138 w 21600"/>
              <a:gd name="T3" fmla="*/ 26044 h 26044"/>
              <a:gd name="T4" fmla="*/ 0 w 21600"/>
              <a:gd name="T5" fmla="*/ 21600 h 26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6044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3093"/>
                  <a:pt x="21445" y="24582"/>
                  <a:pt x="21137" y="26043"/>
                </a:cubicBezTo>
              </a:path>
              <a:path w="21600" h="26044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3093"/>
                  <a:pt x="21445" y="24582"/>
                  <a:pt x="21137" y="26043"/>
                </a:cubicBezTo>
                <a:lnTo>
                  <a:pt x="0" y="21600"/>
                </a:lnTo>
                <a:close/>
              </a:path>
            </a:pathLst>
          </a:custGeom>
          <a:noFill/>
          <a:ln w="508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64" name="Arc 88"/>
          <p:cNvSpPr>
            <a:spLocks/>
          </p:cNvSpPr>
          <p:nvPr/>
        </p:nvSpPr>
        <p:spPr bwMode="auto">
          <a:xfrm flipH="1" flipV="1">
            <a:off x="5076825" y="1916113"/>
            <a:ext cx="95250" cy="146050"/>
          </a:xfrm>
          <a:custGeom>
            <a:avLst/>
            <a:gdLst>
              <a:gd name="G0" fmla="+- 6370 0 0"/>
              <a:gd name="G1" fmla="+- 21600 0 0"/>
              <a:gd name="G2" fmla="+- 21600 0 0"/>
              <a:gd name="T0" fmla="*/ 0 w 27970"/>
              <a:gd name="T1" fmla="*/ 961 h 21600"/>
              <a:gd name="T2" fmla="*/ 27970 w 27970"/>
              <a:gd name="T3" fmla="*/ 21600 h 21600"/>
              <a:gd name="T4" fmla="*/ 6370 w 2797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970" h="21600" fill="none" extrusionOk="0">
                <a:moveTo>
                  <a:pt x="-1" y="960"/>
                </a:moveTo>
                <a:cubicBezTo>
                  <a:pt x="2063" y="323"/>
                  <a:pt x="4210" y="-1"/>
                  <a:pt x="6370" y="0"/>
                </a:cubicBezTo>
                <a:cubicBezTo>
                  <a:pt x="18299" y="0"/>
                  <a:pt x="27970" y="9670"/>
                  <a:pt x="27970" y="21600"/>
                </a:cubicBezTo>
              </a:path>
              <a:path w="27970" h="21600" stroke="0" extrusionOk="0">
                <a:moveTo>
                  <a:pt x="-1" y="960"/>
                </a:moveTo>
                <a:cubicBezTo>
                  <a:pt x="2063" y="323"/>
                  <a:pt x="4210" y="-1"/>
                  <a:pt x="6370" y="0"/>
                </a:cubicBezTo>
                <a:cubicBezTo>
                  <a:pt x="18299" y="0"/>
                  <a:pt x="27970" y="9670"/>
                  <a:pt x="27970" y="21600"/>
                </a:cubicBezTo>
                <a:lnTo>
                  <a:pt x="6370" y="21600"/>
                </a:lnTo>
                <a:close/>
              </a:path>
            </a:pathLst>
          </a:custGeom>
          <a:noFill/>
          <a:ln w="508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65" name="Arc 89"/>
          <p:cNvSpPr>
            <a:spLocks/>
          </p:cNvSpPr>
          <p:nvPr/>
        </p:nvSpPr>
        <p:spPr bwMode="auto">
          <a:xfrm flipH="1" flipV="1">
            <a:off x="3348038" y="3860800"/>
            <a:ext cx="95250" cy="73025"/>
          </a:xfrm>
          <a:custGeom>
            <a:avLst/>
            <a:gdLst>
              <a:gd name="G0" fmla="+- 6370 0 0"/>
              <a:gd name="G1" fmla="+- 21600 0 0"/>
              <a:gd name="G2" fmla="+- 21600 0 0"/>
              <a:gd name="T0" fmla="*/ 0 w 27970"/>
              <a:gd name="T1" fmla="*/ 961 h 21600"/>
              <a:gd name="T2" fmla="*/ 27970 w 27970"/>
              <a:gd name="T3" fmla="*/ 21600 h 21600"/>
              <a:gd name="T4" fmla="*/ 6370 w 2797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970" h="21600" fill="none" extrusionOk="0">
                <a:moveTo>
                  <a:pt x="-1" y="960"/>
                </a:moveTo>
                <a:cubicBezTo>
                  <a:pt x="2063" y="323"/>
                  <a:pt x="4210" y="-1"/>
                  <a:pt x="6370" y="0"/>
                </a:cubicBezTo>
                <a:cubicBezTo>
                  <a:pt x="18299" y="0"/>
                  <a:pt x="27970" y="9670"/>
                  <a:pt x="27970" y="21600"/>
                </a:cubicBezTo>
              </a:path>
              <a:path w="27970" h="21600" stroke="0" extrusionOk="0">
                <a:moveTo>
                  <a:pt x="-1" y="960"/>
                </a:moveTo>
                <a:cubicBezTo>
                  <a:pt x="2063" y="323"/>
                  <a:pt x="4210" y="-1"/>
                  <a:pt x="6370" y="0"/>
                </a:cubicBezTo>
                <a:cubicBezTo>
                  <a:pt x="18299" y="0"/>
                  <a:pt x="27970" y="9670"/>
                  <a:pt x="27970" y="21600"/>
                </a:cubicBezTo>
                <a:lnTo>
                  <a:pt x="6370" y="21600"/>
                </a:lnTo>
                <a:close/>
              </a:path>
            </a:pathLst>
          </a:custGeom>
          <a:noFill/>
          <a:ln w="508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66" name="Arc 90"/>
          <p:cNvSpPr>
            <a:spLocks/>
          </p:cNvSpPr>
          <p:nvPr/>
        </p:nvSpPr>
        <p:spPr bwMode="auto">
          <a:xfrm flipV="1">
            <a:off x="5245100" y="2781300"/>
            <a:ext cx="190500" cy="217488"/>
          </a:xfrm>
          <a:custGeom>
            <a:avLst/>
            <a:gdLst>
              <a:gd name="G0" fmla="+- 7216 0 0"/>
              <a:gd name="G1" fmla="+- 21600 0 0"/>
              <a:gd name="G2" fmla="+- 21600 0 0"/>
              <a:gd name="T0" fmla="*/ 0 w 28809"/>
              <a:gd name="T1" fmla="*/ 1241 h 21600"/>
              <a:gd name="T2" fmla="*/ 28809 w 28809"/>
              <a:gd name="T3" fmla="*/ 21039 h 21600"/>
              <a:gd name="T4" fmla="*/ 7216 w 28809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809" h="21600" fill="none" extrusionOk="0">
                <a:moveTo>
                  <a:pt x="-1" y="1240"/>
                </a:moveTo>
                <a:cubicBezTo>
                  <a:pt x="2317" y="419"/>
                  <a:pt x="4757" y="-1"/>
                  <a:pt x="7216" y="0"/>
                </a:cubicBezTo>
                <a:cubicBezTo>
                  <a:pt x="18926" y="0"/>
                  <a:pt x="28504" y="9332"/>
                  <a:pt x="28808" y="21039"/>
                </a:cubicBezTo>
              </a:path>
              <a:path w="28809" h="21600" stroke="0" extrusionOk="0">
                <a:moveTo>
                  <a:pt x="-1" y="1240"/>
                </a:moveTo>
                <a:cubicBezTo>
                  <a:pt x="2317" y="419"/>
                  <a:pt x="4757" y="-1"/>
                  <a:pt x="7216" y="0"/>
                </a:cubicBezTo>
                <a:cubicBezTo>
                  <a:pt x="18926" y="0"/>
                  <a:pt x="28504" y="9332"/>
                  <a:pt x="28808" y="21039"/>
                </a:cubicBezTo>
                <a:lnTo>
                  <a:pt x="7216" y="21600"/>
                </a:lnTo>
                <a:close/>
              </a:path>
            </a:pathLst>
          </a:custGeom>
          <a:noFill/>
          <a:ln w="508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67" name="Arc 91"/>
          <p:cNvSpPr>
            <a:spLocks/>
          </p:cNvSpPr>
          <p:nvPr/>
        </p:nvSpPr>
        <p:spPr bwMode="auto">
          <a:xfrm flipV="1">
            <a:off x="4859338" y="5373688"/>
            <a:ext cx="142875" cy="21748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93"/>
              <a:gd name="T1" fmla="*/ 0 h 21600"/>
              <a:gd name="T2" fmla="*/ 21593 w 21593"/>
              <a:gd name="T3" fmla="*/ 21039 h 21600"/>
              <a:gd name="T4" fmla="*/ 0 w 21593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93" h="21600" fill="none" extrusionOk="0">
                <a:moveTo>
                  <a:pt x="-1" y="0"/>
                </a:moveTo>
                <a:cubicBezTo>
                  <a:pt x="11710" y="0"/>
                  <a:pt x="21288" y="9332"/>
                  <a:pt x="21592" y="21039"/>
                </a:cubicBezTo>
              </a:path>
              <a:path w="21593" h="21600" stroke="0" extrusionOk="0">
                <a:moveTo>
                  <a:pt x="-1" y="0"/>
                </a:moveTo>
                <a:cubicBezTo>
                  <a:pt x="11710" y="0"/>
                  <a:pt x="21288" y="9332"/>
                  <a:pt x="21592" y="21039"/>
                </a:cubicBezTo>
                <a:lnTo>
                  <a:pt x="0" y="21600"/>
                </a:lnTo>
                <a:close/>
              </a:path>
            </a:pathLst>
          </a:custGeom>
          <a:noFill/>
          <a:ln w="508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68" name="Text Box 92"/>
          <p:cNvSpPr txBox="1">
            <a:spLocks noChangeArrowheads="1"/>
          </p:cNvSpPr>
          <p:nvPr/>
        </p:nvSpPr>
        <p:spPr bwMode="auto">
          <a:xfrm>
            <a:off x="8172450" y="476250"/>
            <a:ext cx="971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/>
              <a:t>2 </a:t>
            </a:r>
            <a:r>
              <a:rPr lang="en-US"/>
              <a:t>+3+4</a:t>
            </a:r>
            <a:endParaRPr lang="en-GB"/>
          </a:p>
        </p:txBody>
      </p:sp>
      <p:sp>
        <p:nvSpPr>
          <p:cNvPr id="50269" name="Line 93"/>
          <p:cNvSpPr>
            <a:spLocks noChangeShapeType="1"/>
          </p:cNvSpPr>
          <p:nvPr/>
        </p:nvSpPr>
        <p:spPr bwMode="auto">
          <a:xfrm>
            <a:off x="5003800" y="4005263"/>
            <a:ext cx="0" cy="151130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70" name="Line 94"/>
          <p:cNvSpPr>
            <a:spLocks noChangeShapeType="1"/>
          </p:cNvSpPr>
          <p:nvPr/>
        </p:nvSpPr>
        <p:spPr bwMode="auto">
          <a:xfrm flipH="1">
            <a:off x="7451725" y="333375"/>
            <a:ext cx="0" cy="722313"/>
          </a:xfrm>
          <a:prstGeom prst="line">
            <a:avLst/>
          </a:prstGeom>
          <a:noFill/>
          <a:ln w="28575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50271" name="Text Box 95"/>
          <p:cNvSpPr txBox="1">
            <a:spLocks noChangeArrowheads="1"/>
          </p:cNvSpPr>
          <p:nvPr/>
        </p:nvSpPr>
        <p:spPr bwMode="auto">
          <a:xfrm>
            <a:off x="6948488" y="476250"/>
            <a:ext cx="9366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200"/>
              <a:t>comparing line to old legislation</a:t>
            </a:r>
            <a:endParaRPr lang="en-GB" sz="1200"/>
          </a:p>
        </p:txBody>
      </p:sp>
      <p:sp>
        <p:nvSpPr>
          <p:cNvPr id="50272" name="Line 96"/>
          <p:cNvSpPr>
            <a:spLocks noChangeShapeType="1"/>
          </p:cNvSpPr>
          <p:nvPr/>
        </p:nvSpPr>
        <p:spPr bwMode="auto">
          <a:xfrm flipH="1">
            <a:off x="5003800" y="1268413"/>
            <a:ext cx="36513" cy="5114925"/>
          </a:xfrm>
          <a:prstGeom prst="line">
            <a:avLst/>
          </a:prstGeom>
          <a:noFill/>
          <a:ln w="28575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50273" name="Line 97"/>
          <p:cNvSpPr>
            <a:spLocks noChangeShapeType="1"/>
          </p:cNvSpPr>
          <p:nvPr/>
        </p:nvSpPr>
        <p:spPr bwMode="auto">
          <a:xfrm>
            <a:off x="1763713" y="1268413"/>
            <a:ext cx="0" cy="576262"/>
          </a:xfrm>
          <a:prstGeom prst="line">
            <a:avLst/>
          </a:prstGeom>
          <a:noFill/>
          <a:ln w="50800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74" name="Line 98"/>
          <p:cNvSpPr>
            <a:spLocks noChangeShapeType="1"/>
          </p:cNvSpPr>
          <p:nvPr/>
        </p:nvSpPr>
        <p:spPr bwMode="auto">
          <a:xfrm>
            <a:off x="1476375" y="1989138"/>
            <a:ext cx="215900" cy="0"/>
          </a:xfrm>
          <a:prstGeom prst="line">
            <a:avLst/>
          </a:prstGeom>
          <a:noFill/>
          <a:ln w="50800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75" name="Arc 99"/>
          <p:cNvSpPr>
            <a:spLocks/>
          </p:cNvSpPr>
          <p:nvPr/>
        </p:nvSpPr>
        <p:spPr bwMode="auto">
          <a:xfrm flipV="1">
            <a:off x="1619250" y="1773238"/>
            <a:ext cx="144463" cy="217487"/>
          </a:xfrm>
          <a:custGeom>
            <a:avLst/>
            <a:gdLst>
              <a:gd name="G0" fmla="+- 7216 0 0"/>
              <a:gd name="G1" fmla="+- 21600 0 0"/>
              <a:gd name="G2" fmla="+- 21600 0 0"/>
              <a:gd name="T0" fmla="*/ 0 w 28528"/>
              <a:gd name="T1" fmla="*/ 1241 h 21600"/>
              <a:gd name="T2" fmla="*/ 28528 w 28528"/>
              <a:gd name="T3" fmla="*/ 18082 h 21600"/>
              <a:gd name="T4" fmla="*/ 7216 w 2852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528" h="21600" fill="none" extrusionOk="0">
                <a:moveTo>
                  <a:pt x="-1" y="1240"/>
                </a:moveTo>
                <a:cubicBezTo>
                  <a:pt x="2317" y="419"/>
                  <a:pt x="4757" y="-1"/>
                  <a:pt x="7216" y="0"/>
                </a:cubicBezTo>
                <a:cubicBezTo>
                  <a:pt x="17787" y="0"/>
                  <a:pt x="26805" y="7651"/>
                  <a:pt x="28527" y="18082"/>
                </a:cubicBezTo>
              </a:path>
              <a:path w="28528" h="21600" stroke="0" extrusionOk="0">
                <a:moveTo>
                  <a:pt x="-1" y="1240"/>
                </a:moveTo>
                <a:cubicBezTo>
                  <a:pt x="2317" y="419"/>
                  <a:pt x="4757" y="-1"/>
                  <a:pt x="7216" y="0"/>
                </a:cubicBezTo>
                <a:cubicBezTo>
                  <a:pt x="17787" y="0"/>
                  <a:pt x="26805" y="7651"/>
                  <a:pt x="28527" y="18082"/>
                </a:cubicBezTo>
                <a:lnTo>
                  <a:pt x="7216" y="21600"/>
                </a:lnTo>
                <a:close/>
              </a:path>
            </a:pathLst>
          </a:custGeom>
          <a:noFill/>
          <a:ln w="50800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76" name="Line 100"/>
          <p:cNvSpPr>
            <a:spLocks noChangeShapeType="1"/>
          </p:cNvSpPr>
          <p:nvPr/>
        </p:nvSpPr>
        <p:spPr bwMode="auto">
          <a:xfrm>
            <a:off x="1403350" y="2133600"/>
            <a:ext cx="0" cy="719138"/>
          </a:xfrm>
          <a:prstGeom prst="line">
            <a:avLst/>
          </a:prstGeom>
          <a:noFill/>
          <a:ln w="50800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77" name="Arc 101"/>
          <p:cNvSpPr>
            <a:spLocks/>
          </p:cNvSpPr>
          <p:nvPr/>
        </p:nvSpPr>
        <p:spPr bwMode="auto">
          <a:xfrm flipH="1">
            <a:off x="1403350" y="1989138"/>
            <a:ext cx="96838" cy="200025"/>
          </a:xfrm>
          <a:custGeom>
            <a:avLst/>
            <a:gdLst>
              <a:gd name="G0" fmla="+- 7633 0 0"/>
              <a:gd name="G1" fmla="+- 21600 0 0"/>
              <a:gd name="G2" fmla="+- 21600 0 0"/>
              <a:gd name="T0" fmla="*/ 0 w 29233"/>
              <a:gd name="T1" fmla="*/ 1394 h 29901"/>
              <a:gd name="T2" fmla="*/ 27574 w 29233"/>
              <a:gd name="T3" fmla="*/ 29901 h 29901"/>
              <a:gd name="T4" fmla="*/ 7633 w 29233"/>
              <a:gd name="T5" fmla="*/ 21600 h 29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233" h="29901" fill="none" extrusionOk="0">
                <a:moveTo>
                  <a:pt x="-1" y="1393"/>
                </a:moveTo>
                <a:cubicBezTo>
                  <a:pt x="2439" y="472"/>
                  <a:pt x="5025" y="-1"/>
                  <a:pt x="7633" y="0"/>
                </a:cubicBezTo>
                <a:cubicBezTo>
                  <a:pt x="19562" y="0"/>
                  <a:pt x="29233" y="9670"/>
                  <a:pt x="29233" y="21600"/>
                </a:cubicBezTo>
                <a:cubicBezTo>
                  <a:pt x="29233" y="24449"/>
                  <a:pt x="28669" y="27270"/>
                  <a:pt x="27574" y="29901"/>
                </a:cubicBezTo>
              </a:path>
              <a:path w="29233" h="29901" stroke="0" extrusionOk="0">
                <a:moveTo>
                  <a:pt x="-1" y="1393"/>
                </a:moveTo>
                <a:cubicBezTo>
                  <a:pt x="2439" y="472"/>
                  <a:pt x="5025" y="-1"/>
                  <a:pt x="7633" y="0"/>
                </a:cubicBezTo>
                <a:cubicBezTo>
                  <a:pt x="19562" y="0"/>
                  <a:pt x="29233" y="9670"/>
                  <a:pt x="29233" y="21600"/>
                </a:cubicBezTo>
                <a:cubicBezTo>
                  <a:pt x="29233" y="24449"/>
                  <a:pt x="28669" y="27270"/>
                  <a:pt x="27574" y="29901"/>
                </a:cubicBezTo>
                <a:lnTo>
                  <a:pt x="7633" y="21600"/>
                </a:lnTo>
                <a:close/>
              </a:path>
            </a:pathLst>
          </a:custGeom>
          <a:noFill/>
          <a:ln w="50800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78" name="Line 102"/>
          <p:cNvSpPr>
            <a:spLocks noChangeShapeType="1"/>
          </p:cNvSpPr>
          <p:nvPr/>
        </p:nvSpPr>
        <p:spPr bwMode="auto">
          <a:xfrm>
            <a:off x="1476375" y="2997200"/>
            <a:ext cx="142875" cy="0"/>
          </a:xfrm>
          <a:prstGeom prst="line">
            <a:avLst/>
          </a:prstGeom>
          <a:noFill/>
          <a:ln w="50800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79" name="Arc 103"/>
          <p:cNvSpPr>
            <a:spLocks/>
          </p:cNvSpPr>
          <p:nvPr/>
        </p:nvSpPr>
        <p:spPr bwMode="auto">
          <a:xfrm flipH="1" flipV="1">
            <a:off x="1403350" y="2852738"/>
            <a:ext cx="144463" cy="144462"/>
          </a:xfrm>
          <a:custGeom>
            <a:avLst/>
            <a:gdLst>
              <a:gd name="G0" fmla="+- 6499 0 0"/>
              <a:gd name="G1" fmla="+- 21600 0 0"/>
              <a:gd name="G2" fmla="+- 21600 0 0"/>
              <a:gd name="T0" fmla="*/ 0 w 28099"/>
              <a:gd name="T1" fmla="*/ 1001 h 21600"/>
              <a:gd name="T2" fmla="*/ 28099 w 28099"/>
              <a:gd name="T3" fmla="*/ 21600 h 21600"/>
              <a:gd name="T4" fmla="*/ 6499 w 28099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099" h="21600" fill="none" extrusionOk="0">
                <a:moveTo>
                  <a:pt x="-1" y="1000"/>
                </a:moveTo>
                <a:cubicBezTo>
                  <a:pt x="2102" y="337"/>
                  <a:pt x="4294" y="-1"/>
                  <a:pt x="6499" y="0"/>
                </a:cubicBezTo>
                <a:cubicBezTo>
                  <a:pt x="18428" y="0"/>
                  <a:pt x="28099" y="9670"/>
                  <a:pt x="28099" y="21600"/>
                </a:cubicBezTo>
              </a:path>
              <a:path w="28099" h="21600" stroke="0" extrusionOk="0">
                <a:moveTo>
                  <a:pt x="-1" y="1000"/>
                </a:moveTo>
                <a:cubicBezTo>
                  <a:pt x="2102" y="337"/>
                  <a:pt x="4294" y="-1"/>
                  <a:pt x="6499" y="0"/>
                </a:cubicBezTo>
                <a:cubicBezTo>
                  <a:pt x="18428" y="0"/>
                  <a:pt x="28099" y="9670"/>
                  <a:pt x="28099" y="21600"/>
                </a:cubicBezTo>
                <a:lnTo>
                  <a:pt x="6499" y="21600"/>
                </a:lnTo>
                <a:close/>
              </a:path>
            </a:pathLst>
          </a:custGeom>
          <a:noFill/>
          <a:ln w="50800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80" name="Arc 104"/>
          <p:cNvSpPr>
            <a:spLocks/>
          </p:cNvSpPr>
          <p:nvPr/>
        </p:nvSpPr>
        <p:spPr bwMode="auto">
          <a:xfrm>
            <a:off x="1619250" y="2997200"/>
            <a:ext cx="144463" cy="17303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6044"/>
              <a:gd name="T2" fmla="*/ 21138 w 21600"/>
              <a:gd name="T3" fmla="*/ 26044 h 26044"/>
              <a:gd name="T4" fmla="*/ 0 w 21600"/>
              <a:gd name="T5" fmla="*/ 21600 h 26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6044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3093"/>
                  <a:pt x="21445" y="24582"/>
                  <a:pt x="21137" y="26043"/>
                </a:cubicBezTo>
              </a:path>
              <a:path w="21600" h="26044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3093"/>
                  <a:pt x="21445" y="24582"/>
                  <a:pt x="21137" y="26043"/>
                </a:cubicBezTo>
                <a:lnTo>
                  <a:pt x="0" y="21600"/>
                </a:lnTo>
                <a:close/>
              </a:path>
            </a:pathLst>
          </a:custGeom>
          <a:noFill/>
          <a:ln w="50800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81" name="Line 105"/>
          <p:cNvSpPr>
            <a:spLocks noChangeShapeType="1"/>
          </p:cNvSpPr>
          <p:nvPr/>
        </p:nvSpPr>
        <p:spPr bwMode="auto">
          <a:xfrm flipH="1">
            <a:off x="1763713" y="3141663"/>
            <a:ext cx="0" cy="1511300"/>
          </a:xfrm>
          <a:prstGeom prst="line">
            <a:avLst/>
          </a:prstGeom>
          <a:noFill/>
          <a:ln w="50800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82" name="Line 106"/>
          <p:cNvSpPr>
            <a:spLocks noChangeShapeType="1"/>
          </p:cNvSpPr>
          <p:nvPr/>
        </p:nvSpPr>
        <p:spPr bwMode="auto">
          <a:xfrm>
            <a:off x="1476375" y="4797425"/>
            <a:ext cx="215900" cy="0"/>
          </a:xfrm>
          <a:prstGeom prst="line">
            <a:avLst/>
          </a:prstGeom>
          <a:noFill/>
          <a:ln w="50800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83" name="Arc 107"/>
          <p:cNvSpPr>
            <a:spLocks/>
          </p:cNvSpPr>
          <p:nvPr/>
        </p:nvSpPr>
        <p:spPr bwMode="auto">
          <a:xfrm flipV="1">
            <a:off x="1619250" y="4581525"/>
            <a:ext cx="144463" cy="217488"/>
          </a:xfrm>
          <a:custGeom>
            <a:avLst/>
            <a:gdLst>
              <a:gd name="G0" fmla="+- 6657 0 0"/>
              <a:gd name="G1" fmla="+- 21600 0 0"/>
              <a:gd name="G2" fmla="+- 21600 0 0"/>
              <a:gd name="T0" fmla="*/ 0 w 28250"/>
              <a:gd name="T1" fmla="*/ 1051 h 21600"/>
              <a:gd name="T2" fmla="*/ 28250 w 28250"/>
              <a:gd name="T3" fmla="*/ 21039 h 21600"/>
              <a:gd name="T4" fmla="*/ 6657 w 2825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250" h="21600" fill="none" extrusionOk="0">
                <a:moveTo>
                  <a:pt x="0" y="1051"/>
                </a:moveTo>
                <a:cubicBezTo>
                  <a:pt x="2150" y="354"/>
                  <a:pt x="4396" y="-1"/>
                  <a:pt x="6657" y="0"/>
                </a:cubicBezTo>
                <a:cubicBezTo>
                  <a:pt x="18367" y="0"/>
                  <a:pt x="27945" y="9332"/>
                  <a:pt x="28249" y="21039"/>
                </a:cubicBezTo>
              </a:path>
              <a:path w="28250" h="21600" stroke="0" extrusionOk="0">
                <a:moveTo>
                  <a:pt x="0" y="1051"/>
                </a:moveTo>
                <a:cubicBezTo>
                  <a:pt x="2150" y="354"/>
                  <a:pt x="4396" y="-1"/>
                  <a:pt x="6657" y="0"/>
                </a:cubicBezTo>
                <a:cubicBezTo>
                  <a:pt x="18367" y="0"/>
                  <a:pt x="27945" y="9332"/>
                  <a:pt x="28249" y="21039"/>
                </a:cubicBezTo>
                <a:lnTo>
                  <a:pt x="6657" y="21600"/>
                </a:lnTo>
                <a:close/>
              </a:path>
            </a:pathLst>
          </a:custGeom>
          <a:noFill/>
          <a:ln w="50800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84" name="Arc 108"/>
          <p:cNvSpPr>
            <a:spLocks/>
          </p:cNvSpPr>
          <p:nvPr/>
        </p:nvSpPr>
        <p:spPr bwMode="auto">
          <a:xfrm flipH="1">
            <a:off x="1403350" y="4797425"/>
            <a:ext cx="112713" cy="215900"/>
          </a:xfrm>
          <a:custGeom>
            <a:avLst/>
            <a:gdLst>
              <a:gd name="G0" fmla="+- 12211 0 0"/>
              <a:gd name="G1" fmla="+- 21600 0 0"/>
              <a:gd name="G2" fmla="+- 21600 0 0"/>
              <a:gd name="T0" fmla="*/ 0 w 33811"/>
              <a:gd name="T1" fmla="*/ 3783 h 29901"/>
              <a:gd name="T2" fmla="*/ 32152 w 33811"/>
              <a:gd name="T3" fmla="*/ 29901 h 29901"/>
              <a:gd name="T4" fmla="*/ 12211 w 33811"/>
              <a:gd name="T5" fmla="*/ 21600 h 29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3811" h="29901" fill="none" extrusionOk="0">
                <a:moveTo>
                  <a:pt x="-1" y="3782"/>
                </a:moveTo>
                <a:cubicBezTo>
                  <a:pt x="3595" y="1318"/>
                  <a:pt x="7852" y="-1"/>
                  <a:pt x="12211" y="0"/>
                </a:cubicBezTo>
                <a:cubicBezTo>
                  <a:pt x="24140" y="0"/>
                  <a:pt x="33811" y="9670"/>
                  <a:pt x="33811" y="21600"/>
                </a:cubicBezTo>
                <a:cubicBezTo>
                  <a:pt x="33811" y="24449"/>
                  <a:pt x="33247" y="27270"/>
                  <a:pt x="32152" y="29901"/>
                </a:cubicBezTo>
              </a:path>
              <a:path w="33811" h="29901" stroke="0" extrusionOk="0">
                <a:moveTo>
                  <a:pt x="-1" y="3782"/>
                </a:moveTo>
                <a:cubicBezTo>
                  <a:pt x="3595" y="1318"/>
                  <a:pt x="7852" y="-1"/>
                  <a:pt x="12211" y="0"/>
                </a:cubicBezTo>
                <a:cubicBezTo>
                  <a:pt x="24140" y="0"/>
                  <a:pt x="33811" y="9670"/>
                  <a:pt x="33811" y="21600"/>
                </a:cubicBezTo>
                <a:cubicBezTo>
                  <a:pt x="33811" y="24449"/>
                  <a:pt x="33247" y="27270"/>
                  <a:pt x="32152" y="29901"/>
                </a:cubicBezTo>
                <a:lnTo>
                  <a:pt x="12211" y="21600"/>
                </a:lnTo>
                <a:close/>
              </a:path>
            </a:pathLst>
          </a:custGeom>
          <a:noFill/>
          <a:ln w="50800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85" name="Line 109"/>
          <p:cNvSpPr>
            <a:spLocks noChangeShapeType="1"/>
          </p:cNvSpPr>
          <p:nvPr/>
        </p:nvSpPr>
        <p:spPr bwMode="auto">
          <a:xfrm>
            <a:off x="1403350" y="5013325"/>
            <a:ext cx="0" cy="576263"/>
          </a:xfrm>
          <a:prstGeom prst="line">
            <a:avLst/>
          </a:prstGeom>
          <a:noFill/>
          <a:ln w="50800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86" name="Line 110"/>
          <p:cNvSpPr>
            <a:spLocks noChangeShapeType="1"/>
          </p:cNvSpPr>
          <p:nvPr/>
        </p:nvSpPr>
        <p:spPr bwMode="auto">
          <a:xfrm>
            <a:off x="6443663" y="333375"/>
            <a:ext cx="0" cy="719138"/>
          </a:xfrm>
          <a:prstGeom prst="line">
            <a:avLst/>
          </a:prstGeom>
          <a:noFill/>
          <a:ln w="50800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87" name="Text Box 111"/>
          <p:cNvSpPr txBox="1">
            <a:spLocks noChangeArrowheads="1"/>
          </p:cNvSpPr>
          <p:nvPr/>
        </p:nvSpPr>
        <p:spPr bwMode="auto">
          <a:xfrm>
            <a:off x="5867400" y="549275"/>
            <a:ext cx="11890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400"/>
              <a:t>1+</a:t>
            </a:r>
            <a:r>
              <a:rPr lang="hu-HU" sz="1400"/>
              <a:t>2 </a:t>
            </a:r>
            <a:r>
              <a:rPr lang="en-US" sz="1400"/>
              <a:t>+3+4 for T+</a:t>
            </a:r>
            <a:endParaRPr lang="en-GB" sz="1400"/>
          </a:p>
        </p:txBody>
      </p:sp>
      <p:sp>
        <p:nvSpPr>
          <p:cNvPr id="50288" name="Rectangle 112"/>
          <p:cNvSpPr>
            <a:spLocks noChangeArrowheads="1"/>
          </p:cNvSpPr>
          <p:nvPr/>
        </p:nvSpPr>
        <p:spPr bwMode="auto">
          <a:xfrm>
            <a:off x="1187450" y="5734050"/>
            <a:ext cx="504825" cy="539750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e-DE" sz="2000" b="1">
                <a:solidFill>
                  <a:srgbClr val="FFFF00"/>
                </a:solidFill>
                <a:cs typeface="Arial" charset="0"/>
              </a:rPr>
              <a:t>1</a:t>
            </a:r>
          </a:p>
        </p:txBody>
      </p:sp>
      <p:sp>
        <p:nvSpPr>
          <p:cNvPr id="50289" name="Arc 113"/>
          <p:cNvSpPr>
            <a:spLocks/>
          </p:cNvSpPr>
          <p:nvPr/>
        </p:nvSpPr>
        <p:spPr bwMode="auto">
          <a:xfrm flipH="1" flipV="1">
            <a:off x="1403350" y="5516563"/>
            <a:ext cx="144463" cy="144462"/>
          </a:xfrm>
          <a:custGeom>
            <a:avLst/>
            <a:gdLst>
              <a:gd name="G0" fmla="+- 6499 0 0"/>
              <a:gd name="G1" fmla="+- 21600 0 0"/>
              <a:gd name="G2" fmla="+- 21600 0 0"/>
              <a:gd name="T0" fmla="*/ 0 w 28099"/>
              <a:gd name="T1" fmla="*/ 1001 h 21600"/>
              <a:gd name="T2" fmla="*/ 28099 w 28099"/>
              <a:gd name="T3" fmla="*/ 21600 h 21600"/>
              <a:gd name="T4" fmla="*/ 6499 w 28099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099" h="21600" fill="none" extrusionOk="0">
                <a:moveTo>
                  <a:pt x="-1" y="1000"/>
                </a:moveTo>
                <a:cubicBezTo>
                  <a:pt x="2102" y="337"/>
                  <a:pt x="4294" y="-1"/>
                  <a:pt x="6499" y="0"/>
                </a:cubicBezTo>
                <a:cubicBezTo>
                  <a:pt x="18428" y="0"/>
                  <a:pt x="28099" y="9670"/>
                  <a:pt x="28099" y="21600"/>
                </a:cubicBezTo>
              </a:path>
              <a:path w="28099" h="21600" stroke="0" extrusionOk="0">
                <a:moveTo>
                  <a:pt x="-1" y="1000"/>
                </a:moveTo>
                <a:cubicBezTo>
                  <a:pt x="2102" y="337"/>
                  <a:pt x="4294" y="-1"/>
                  <a:pt x="6499" y="0"/>
                </a:cubicBezTo>
                <a:cubicBezTo>
                  <a:pt x="18428" y="0"/>
                  <a:pt x="28099" y="9670"/>
                  <a:pt x="28099" y="21600"/>
                </a:cubicBezTo>
                <a:lnTo>
                  <a:pt x="6499" y="21600"/>
                </a:lnTo>
                <a:close/>
              </a:path>
            </a:pathLst>
          </a:custGeom>
          <a:noFill/>
          <a:ln w="50800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90" name="Arc 114"/>
          <p:cNvSpPr>
            <a:spLocks/>
          </p:cNvSpPr>
          <p:nvPr/>
        </p:nvSpPr>
        <p:spPr bwMode="auto">
          <a:xfrm>
            <a:off x="1547813" y="5661025"/>
            <a:ext cx="144462" cy="17303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6044"/>
              <a:gd name="T2" fmla="*/ 21138 w 21600"/>
              <a:gd name="T3" fmla="*/ 26044 h 26044"/>
              <a:gd name="T4" fmla="*/ 0 w 21600"/>
              <a:gd name="T5" fmla="*/ 21600 h 26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6044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3093"/>
                  <a:pt x="21445" y="24582"/>
                  <a:pt x="21137" y="26043"/>
                </a:cubicBezTo>
              </a:path>
              <a:path w="21600" h="26044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3093"/>
                  <a:pt x="21445" y="24582"/>
                  <a:pt x="21137" y="26043"/>
                </a:cubicBezTo>
                <a:lnTo>
                  <a:pt x="0" y="21600"/>
                </a:lnTo>
                <a:close/>
              </a:path>
            </a:pathLst>
          </a:custGeom>
          <a:noFill/>
          <a:ln w="50800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91" name="Line 115"/>
          <p:cNvSpPr>
            <a:spLocks noChangeShapeType="1"/>
          </p:cNvSpPr>
          <p:nvPr/>
        </p:nvSpPr>
        <p:spPr bwMode="auto">
          <a:xfrm>
            <a:off x="1692275" y="5805488"/>
            <a:ext cx="0" cy="719137"/>
          </a:xfrm>
          <a:prstGeom prst="line">
            <a:avLst/>
          </a:prstGeom>
          <a:noFill/>
          <a:ln w="50800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92" name="Text Box 116"/>
          <p:cNvSpPr txBox="1">
            <a:spLocks noChangeArrowheads="1"/>
          </p:cNvSpPr>
          <p:nvPr/>
        </p:nvSpPr>
        <p:spPr bwMode="auto">
          <a:xfrm>
            <a:off x="8388350" y="6643688"/>
            <a:ext cx="755650" cy="214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800"/>
              <a:t>Gyenes</a:t>
            </a:r>
            <a:endParaRPr lang="en-US" sz="800"/>
          </a:p>
        </p:txBody>
      </p:sp>
      <p:sp>
        <p:nvSpPr>
          <p:cNvPr id="50293" name="Oval 117"/>
          <p:cNvSpPr>
            <a:spLocks noChangeArrowheads="1"/>
          </p:cNvSpPr>
          <p:nvPr/>
        </p:nvSpPr>
        <p:spPr bwMode="auto">
          <a:xfrm>
            <a:off x="1403350" y="2205038"/>
            <a:ext cx="288925" cy="4318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94" name="Text Box 118"/>
          <p:cNvSpPr txBox="1">
            <a:spLocks noChangeArrowheads="1"/>
          </p:cNvSpPr>
          <p:nvPr/>
        </p:nvSpPr>
        <p:spPr bwMode="auto">
          <a:xfrm>
            <a:off x="1331913" y="2276475"/>
            <a:ext cx="43180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/>
              <a:t>A1</a:t>
            </a:r>
            <a:endParaRPr lang="en-US" sz="1000"/>
          </a:p>
        </p:txBody>
      </p:sp>
      <p:sp>
        <p:nvSpPr>
          <p:cNvPr id="50295" name="Text Box 119"/>
          <p:cNvSpPr txBox="1">
            <a:spLocks noChangeArrowheads="1"/>
          </p:cNvSpPr>
          <p:nvPr/>
        </p:nvSpPr>
        <p:spPr bwMode="auto">
          <a:xfrm>
            <a:off x="2843213" y="2276475"/>
            <a:ext cx="43180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/>
              <a:t>A2</a:t>
            </a:r>
            <a:endParaRPr lang="en-US" sz="1000"/>
          </a:p>
        </p:txBody>
      </p:sp>
      <p:sp>
        <p:nvSpPr>
          <p:cNvPr id="50296" name="Oval 120"/>
          <p:cNvSpPr>
            <a:spLocks noChangeArrowheads="1"/>
          </p:cNvSpPr>
          <p:nvPr/>
        </p:nvSpPr>
        <p:spPr bwMode="auto">
          <a:xfrm>
            <a:off x="2268538" y="2205038"/>
            <a:ext cx="3167062" cy="4318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97" name="Oval 121"/>
          <p:cNvSpPr>
            <a:spLocks noChangeArrowheads="1"/>
          </p:cNvSpPr>
          <p:nvPr/>
        </p:nvSpPr>
        <p:spPr bwMode="auto">
          <a:xfrm>
            <a:off x="3419475" y="3357563"/>
            <a:ext cx="1512888" cy="4318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98" name="Oval 122"/>
          <p:cNvSpPr>
            <a:spLocks noChangeArrowheads="1"/>
          </p:cNvSpPr>
          <p:nvPr/>
        </p:nvSpPr>
        <p:spPr bwMode="auto">
          <a:xfrm>
            <a:off x="3635375" y="5805488"/>
            <a:ext cx="1296988" cy="4318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299" name="Oval 123"/>
          <p:cNvSpPr>
            <a:spLocks noChangeArrowheads="1"/>
          </p:cNvSpPr>
          <p:nvPr/>
        </p:nvSpPr>
        <p:spPr bwMode="auto">
          <a:xfrm>
            <a:off x="1403350" y="5013325"/>
            <a:ext cx="288925" cy="4318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300" name="Oval 124"/>
          <p:cNvSpPr>
            <a:spLocks noChangeArrowheads="1"/>
          </p:cNvSpPr>
          <p:nvPr/>
        </p:nvSpPr>
        <p:spPr bwMode="auto">
          <a:xfrm>
            <a:off x="5076825" y="5805488"/>
            <a:ext cx="1582738" cy="4318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301" name="Text Box 125"/>
          <p:cNvSpPr txBox="1">
            <a:spLocks noChangeArrowheads="1"/>
          </p:cNvSpPr>
          <p:nvPr/>
        </p:nvSpPr>
        <p:spPr bwMode="auto">
          <a:xfrm>
            <a:off x="1331913" y="5084763"/>
            <a:ext cx="43180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/>
              <a:t>A5</a:t>
            </a:r>
            <a:endParaRPr lang="en-US" sz="1000"/>
          </a:p>
        </p:txBody>
      </p:sp>
      <p:sp>
        <p:nvSpPr>
          <p:cNvPr id="50302" name="Text Box 126"/>
          <p:cNvSpPr txBox="1">
            <a:spLocks noChangeArrowheads="1"/>
          </p:cNvSpPr>
          <p:nvPr/>
        </p:nvSpPr>
        <p:spPr bwMode="auto">
          <a:xfrm>
            <a:off x="3995738" y="3429000"/>
            <a:ext cx="43180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/>
              <a:t>A3</a:t>
            </a:r>
            <a:endParaRPr lang="en-US" sz="1000"/>
          </a:p>
        </p:txBody>
      </p:sp>
      <p:sp>
        <p:nvSpPr>
          <p:cNvPr id="50303" name="Text Box 127"/>
          <p:cNvSpPr txBox="1">
            <a:spLocks noChangeArrowheads="1"/>
          </p:cNvSpPr>
          <p:nvPr/>
        </p:nvSpPr>
        <p:spPr bwMode="auto">
          <a:xfrm>
            <a:off x="5651500" y="5876925"/>
            <a:ext cx="43180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/>
              <a:t>A7</a:t>
            </a:r>
            <a:endParaRPr lang="en-US" sz="1000"/>
          </a:p>
        </p:txBody>
      </p:sp>
      <p:sp>
        <p:nvSpPr>
          <p:cNvPr id="50304" name="Text Box 128"/>
          <p:cNvSpPr txBox="1">
            <a:spLocks noChangeArrowheads="1"/>
          </p:cNvSpPr>
          <p:nvPr/>
        </p:nvSpPr>
        <p:spPr bwMode="auto">
          <a:xfrm>
            <a:off x="4067175" y="5876925"/>
            <a:ext cx="43180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/>
              <a:t>A6</a:t>
            </a:r>
            <a:endParaRPr lang="en-US" sz="1000"/>
          </a:p>
        </p:txBody>
      </p:sp>
      <p:sp>
        <p:nvSpPr>
          <p:cNvPr id="50305" name="Oval 129"/>
          <p:cNvSpPr>
            <a:spLocks noChangeArrowheads="1"/>
          </p:cNvSpPr>
          <p:nvPr/>
        </p:nvSpPr>
        <p:spPr bwMode="auto">
          <a:xfrm>
            <a:off x="5076825" y="3357563"/>
            <a:ext cx="1943100" cy="4318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0306" name="Text Box 130"/>
          <p:cNvSpPr txBox="1">
            <a:spLocks noChangeArrowheads="1"/>
          </p:cNvSpPr>
          <p:nvPr/>
        </p:nvSpPr>
        <p:spPr bwMode="auto">
          <a:xfrm>
            <a:off x="5795963" y="3429000"/>
            <a:ext cx="43180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/>
              <a:t>A4</a:t>
            </a:r>
            <a:endParaRPr lang="en-US" sz="1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2"/>
          <p:cNvGrpSpPr>
            <a:grpSpLocks/>
          </p:cNvGrpSpPr>
          <p:nvPr/>
        </p:nvGrpSpPr>
        <p:grpSpPr bwMode="auto">
          <a:xfrm>
            <a:off x="6443663" y="-455613"/>
            <a:ext cx="4710112" cy="4940301"/>
            <a:chOff x="4059" y="-287"/>
            <a:chExt cx="2967" cy="3112"/>
          </a:xfrm>
        </p:grpSpPr>
        <p:sp>
          <p:nvSpPr>
            <p:cNvPr id="51203" name="AutoShape 3"/>
            <p:cNvSpPr>
              <a:spLocks noChangeArrowheads="1"/>
            </p:cNvSpPr>
            <p:nvPr/>
          </p:nvSpPr>
          <p:spPr bwMode="auto">
            <a:xfrm rot="-1088735">
              <a:off x="405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204" name="AutoShape 4"/>
            <p:cNvSpPr>
              <a:spLocks noChangeArrowheads="1"/>
            </p:cNvSpPr>
            <p:nvPr/>
          </p:nvSpPr>
          <p:spPr bwMode="auto">
            <a:xfrm rot="-1088735">
              <a:off x="5243" y="225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205" name="AutoShape 5"/>
            <p:cNvSpPr>
              <a:spLocks noChangeArrowheads="1"/>
            </p:cNvSpPr>
            <p:nvPr/>
          </p:nvSpPr>
          <p:spPr bwMode="auto">
            <a:xfrm rot="-1088735">
              <a:off x="5243" y="-287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206" name="AutoShape 6"/>
            <p:cNvSpPr>
              <a:spLocks noChangeArrowheads="1"/>
            </p:cNvSpPr>
            <p:nvPr/>
          </p:nvSpPr>
          <p:spPr bwMode="auto">
            <a:xfrm rot="-1088735">
              <a:off x="650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207" name="AutoShape 7"/>
            <p:cNvSpPr>
              <a:spLocks noChangeArrowheads="1"/>
            </p:cNvSpPr>
            <p:nvPr/>
          </p:nvSpPr>
          <p:spPr bwMode="auto">
            <a:xfrm rot="-1088735">
              <a:off x="4241" y="39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208" name="AutoShape 8"/>
            <p:cNvSpPr>
              <a:spLocks noChangeArrowheads="1"/>
            </p:cNvSpPr>
            <p:nvPr/>
          </p:nvSpPr>
          <p:spPr bwMode="auto">
            <a:xfrm rot="-1088735">
              <a:off x="4195" y="157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209" name="AutoShape 9"/>
            <p:cNvSpPr>
              <a:spLocks noChangeArrowheads="1"/>
            </p:cNvSpPr>
            <p:nvPr/>
          </p:nvSpPr>
          <p:spPr bwMode="auto">
            <a:xfrm rot="-1088735">
              <a:off x="4604" y="1979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210" name="AutoShape 10"/>
            <p:cNvSpPr>
              <a:spLocks noChangeArrowheads="1"/>
            </p:cNvSpPr>
            <p:nvPr/>
          </p:nvSpPr>
          <p:spPr bwMode="auto">
            <a:xfrm rot="-1088735">
              <a:off x="4694" y="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211" name="AutoShape 11"/>
            <p:cNvSpPr>
              <a:spLocks noChangeArrowheads="1"/>
            </p:cNvSpPr>
            <p:nvPr/>
          </p:nvSpPr>
          <p:spPr bwMode="auto">
            <a:xfrm rot="-1088735">
              <a:off x="5874" y="-108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212" name="AutoShape 12"/>
            <p:cNvSpPr>
              <a:spLocks noChangeArrowheads="1"/>
            </p:cNvSpPr>
            <p:nvPr/>
          </p:nvSpPr>
          <p:spPr bwMode="auto">
            <a:xfrm rot="-1088735">
              <a:off x="6319" y="383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213" name="AutoShape 13"/>
            <p:cNvSpPr>
              <a:spLocks noChangeArrowheads="1"/>
            </p:cNvSpPr>
            <p:nvPr/>
          </p:nvSpPr>
          <p:spPr bwMode="auto">
            <a:xfrm rot="-1088735">
              <a:off x="6327" y="166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214" name="AutoShape 14"/>
            <p:cNvSpPr>
              <a:spLocks noChangeArrowheads="1"/>
            </p:cNvSpPr>
            <p:nvPr/>
          </p:nvSpPr>
          <p:spPr bwMode="auto">
            <a:xfrm rot="-1088735">
              <a:off x="5919" y="216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215" name="AutoShape 15"/>
            <p:cNvSpPr>
              <a:spLocks noChangeArrowheads="1"/>
            </p:cNvSpPr>
            <p:nvPr/>
          </p:nvSpPr>
          <p:spPr bwMode="auto">
            <a:xfrm rot="-1083837">
              <a:off x="4921" y="489"/>
              <a:ext cx="1317" cy="1286"/>
            </a:xfrm>
            <a:prstGeom prst="triangle">
              <a:avLst>
                <a:gd name="adj" fmla="val 50000"/>
              </a:avLst>
            </a:prstGeom>
            <a:solidFill>
              <a:srgbClr val="AFD2EF">
                <a:alpha val="25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51216" name="AutoShape 16"/>
          <p:cNvSpPr>
            <a:spLocks noChangeArrowheads="1"/>
          </p:cNvSpPr>
          <p:nvPr/>
        </p:nvSpPr>
        <p:spPr bwMode="auto">
          <a:xfrm rot="-1083127">
            <a:off x="6330950" y="-595313"/>
            <a:ext cx="5111750" cy="5400676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AFD2EF">
              <a:alpha val="25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1217" name="Rectangle 17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424862" cy="1152525"/>
          </a:xfrm>
          <a:noFill/>
          <a:ln>
            <a:solidFill>
              <a:srgbClr val="FF9900"/>
            </a:solidFill>
          </a:ln>
        </p:spPr>
        <p:txBody>
          <a:bodyPr/>
          <a:lstStyle/>
          <a:p>
            <a:r>
              <a:rPr lang="fr-BE" sz="4000" b="1" smtClean="0"/>
              <a:t>Impact Assessment 1</a:t>
            </a:r>
            <a:endParaRPr lang="en-GB" sz="4000" b="1" smtClean="0"/>
          </a:p>
        </p:txBody>
      </p:sp>
      <p:sp>
        <p:nvSpPr>
          <p:cNvPr id="51218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8497888" cy="5184775"/>
          </a:xfrm>
          <a:noFill/>
          <a:ln/>
        </p:spPr>
        <p:txBody>
          <a:bodyPr/>
          <a:lstStyle/>
          <a:p>
            <a:pPr marL="609600" indent="-609600">
              <a:buFontTx/>
              <a:buNone/>
            </a:pPr>
            <a:r>
              <a:rPr lang="en-GB" sz="2800" smtClean="0"/>
              <a:t>Necessary where old categories in Seveso not fully match the new GHS categories; Procedure:</a:t>
            </a:r>
          </a:p>
          <a:p>
            <a:pPr marL="609600" indent="-609600"/>
            <a:r>
              <a:rPr lang="en-GB" sz="2800" smtClean="0"/>
              <a:t>Develop options considering the hazard potential of substances </a:t>
            </a:r>
          </a:p>
          <a:p>
            <a:pPr marL="609600" indent="-609600"/>
            <a:r>
              <a:rPr lang="en-GB" sz="2800" smtClean="0"/>
              <a:t>Estimate the likely impact of these options </a:t>
            </a:r>
          </a:p>
          <a:p>
            <a:pPr marL="990600" lvl="1" indent="-533400"/>
            <a:r>
              <a:rPr lang="en-GB" sz="2400" smtClean="0"/>
              <a:t>substances concerned (difficult for substances currently not in the scope; minimum classification – correct classification?)</a:t>
            </a:r>
          </a:p>
          <a:p>
            <a:pPr marL="990600" lvl="1" indent="-533400"/>
            <a:r>
              <a:rPr lang="en-GB" sz="2400" smtClean="0"/>
              <a:t>are these substances relevant in industry</a:t>
            </a:r>
          </a:p>
          <a:p>
            <a:pPr marL="990600" lvl="1" indent="-533400"/>
            <a:r>
              <a:rPr lang="en-GB" sz="2400" smtClean="0"/>
              <a:t>are they used in higher quantities</a:t>
            </a:r>
          </a:p>
          <a:p>
            <a:pPr marL="990600" lvl="1" indent="-533400"/>
            <a:r>
              <a:rPr lang="en-GB" sz="2400" smtClean="0"/>
              <a:t>number of establishments possibly covered (in/out)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0" name="Group 2"/>
          <p:cNvGrpSpPr>
            <a:grpSpLocks/>
          </p:cNvGrpSpPr>
          <p:nvPr/>
        </p:nvGrpSpPr>
        <p:grpSpPr bwMode="auto">
          <a:xfrm>
            <a:off x="6443663" y="-455613"/>
            <a:ext cx="4710112" cy="4940301"/>
            <a:chOff x="4059" y="-287"/>
            <a:chExt cx="2967" cy="3112"/>
          </a:xfrm>
        </p:grpSpPr>
        <p:sp>
          <p:nvSpPr>
            <p:cNvPr id="53251" name="AutoShape 3"/>
            <p:cNvSpPr>
              <a:spLocks noChangeArrowheads="1"/>
            </p:cNvSpPr>
            <p:nvPr/>
          </p:nvSpPr>
          <p:spPr bwMode="auto">
            <a:xfrm rot="-1088735">
              <a:off x="405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3252" name="AutoShape 4"/>
            <p:cNvSpPr>
              <a:spLocks noChangeArrowheads="1"/>
            </p:cNvSpPr>
            <p:nvPr/>
          </p:nvSpPr>
          <p:spPr bwMode="auto">
            <a:xfrm rot="-1088735">
              <a:off x="5243" y="225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3253" name="AutoShape 5"/>
            <p:cNvSpPr>
              <a:spLocks noChangeArrowheads="1"/>
            </p:cNvSpPr>
            <p:nvPr/>
          </p:nvSpPr>
          <p:spPr bwMode="auto">
            <a:xfrm rot="-1088735">
              <a:off x="5243" y="-287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3254" name="AutoShape 6"/>
            <p:cNvSpPr>
              <a:spLocks noChangeArrowheads="1"/>
            </p:cNvSpPr>
            <p:nvPr/>
          </p:nvSpPr>
          <p:spPr bwMode="auto">
            <a:xfrm rot="-1088735">
              <a:off x="650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3255" name="AutoShape 7"/>
            <p:cNvSpPr>
              <a:spLocks noChangeArrowheads="1"/>
            </p:cNvSpPr>
            <p:nvPr/>
          </p:nvSpPr>
          <p:spPr bwMode="auto">
            <a:xfrm rot="-1088735">
              <a:off x="4241" y="39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3256" name="AutoShape 8"/>
            <p:cNvSpPr>
              <a:spLocks noChangeArrowheads="1"/>
            </p:cNvSpPr>
            <p:nvPr/>
          </p:nvSpPr>
          <p:spPr bwMode="auto">
            <a:xfrm rot="-1088735">
              <a:off x="4195" y="157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3257" name="AutoShape 9"/>
            <p:cNvSpPr>
              <a:spLocks noChangeArrowheads="1"/>
            </p:cNvSpPr>
            <p:nvPr/>
          </p:nvSpPr>
          <p:spPr bwMode="auto">
            <a:xfrm rot="-1088735">
              <a:off x="4604" y="1979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3258" name="AutoShape 10"/>
            <p:cNvSpPr>
              <a:spLocks noChangeArrowheads="1"/>
            </p:cNvSpPr>
            <p:nvPr/>
          </p:nvSpPr>
          <p:spPr bwMode="auto">
            <a:xfrm rot="-1088735">
              <a:off x="4694" y="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3259" name="AutoShape 11"/>
            <p:cNvSpPr>
              <a:spLocks noChangeArrowheads="1"/>
            </p:cNvSpPr>
            <p:nvPr/>
          </p:nvSpPr>
          <p:spPr bwMode="auto">
            <a:xfrm rot="-1088735">
              <a:off x="5874" y="-108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3260" name="AutoShape 12"/>
            <p:cNvSpPr>
              <a:spLocks noChangeArrowheads="1"/>
            </p:cNvSpPr>
            <p:nvPr/>
          </p:nvSpPr>
          <p:spPr bwMode="auto">
            <a:xfrm rot="-1088735">
              <a:off x="6319" y="383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3261" name="AutoShape 13"/>
            <p:cNvSpPr>
              <a:spLocks noChangeArrowheads="1"/>
            </p:cNvSpPr>
            <p:nvPr/>
          </p:nvSpPr>
          <p:spPr bwMode="auto">
            <a:xfrm rot="-1088735">
              <a:off x="6327" y="166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3262" name="AutoShape 14"/>
            <p:cNvSpPr>
              <a:spLocks noChangeArrowheads="1"/>
            </p:cNvSpPr>
            <p:nvPr/>
          </p:nvSpPr>
          <p:spPr bwMode="auto">
            <a:xfrm rot="-1088735">
              <a:off x="5919" y="216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3263" name="AutoShape 15"/>
            <p:cNvSpPr>
              <a:spLocks noChangeArrowheads="1"/>
            </p:cNvSpPr>
            <p:nvPr/>
          </p:nvSpPr>
          <p:spPr bwMode="auto">
            <a:xfrm rot="-1083837">
              <a:off x="4921" y="489"/>
              <a:ext cx="1317" cy="1286"/>
            </a:xfrm>
            <a:prstGeom prst="triangle">
              <a:avLst>
                <a:gd name="adj" fmla="val 50000"/>
              </a:avLst>
            </a:prstGeom>
            <a:solidFill>
              <a:srgbClr val="AFD2EF">
                <a:alpha val="25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53264" name="AutoShape 16"/>
          <p:cNvSpPr>
            <a:spLocks noChangeArrowheads="1"/>
          </p:cNvSpPr>
          <p:nvPr/>
        </p:nvSpPr>
        <p:spPr bwMode="auto">
          <a:xfrm rot="-1083127">
            <a:off x="6300788" y="-458788"/>
            <a:ext cx="5111750" cy="5400676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AFD2EF">
              <a:alpha val="25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3265" name="Rectangle 17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424862" cy="1079500"/>
          </a:xfrm>
          <a:noFill/>
          <a:ln>
            <a:solidFill>
              <a:srgbClr val="FF9900"/>
            </a:solidFill>
          </a:ln>
        </p:spPr>
        <p:txBody>
          <a:bodyPr/>
          <a:lstStyle/>
          <a:p>
            <a:r>
              <a:rPr lang="fr-BE" sz="3600" b="1" smtClean="0"/>
              <a:t>Impact Assessment 2</a:t>
            </a:r>
            <a:endParaRPr lang="en-GB" sz="3600" b="1" smtClean="0"/>
          </a:p>
        </p:txBody>
      </p:sp>
      <p:sp>
        <p:nvSpPr>
          <p:cNvPr id="53266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250825" y="1484313"/>
            <a:ext cx="8497888" cy="4968875"/>
          </a:xfrm>
          <a:noFill/>
          <a:ln/>
        </p:spPr>
        <p:txBody>
          <a:bodyPr/>
          <a:lstStyle/>
          <a:p>
            <a:pPr marL="609600" indent="-609600"/>
            <a:r>
              <a:rPr lang="en-US" sz="3500" smtClean="0"/>
              <a:t>Commission: contract for an Impact Assessment study into possible options</a:t>
            </a:r>
            <a:endParaRPr lang="en-US" smtClean="0"/>
          </a:p>
          <a:p>
            <a:pPr marL="609600" indent="-609600"/>
            <a:r>
              <a:rPr lang="en-US" sz="3500" smtClean="0"/>
              <a:t>Cooperation with the TWG</a:t>
            </a:r>
          </a:p>
          <a:p>
            <a:pPr marL="609600" indent="-609600"/>
            <a:r>
              <a:rPr lang="en-US" sz="3500" smtClean="0"/>
              <a:t>Analysis of the technical work and of possible options</a:t>
            </a:r>
          </a:p>
          <a:p>
            <a:pPr marL="609600" indent="-609600"/>
            <a:r>
              <a:rPr lang="en-US" sz="3500" smtClean="0"/>
              <a:t>Impact Assessment of options 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4" name="Group 2"/>
          <p:cNvGrpSpPr>
            <a:grpSpLocks/>
          </p:cNvGrpSpPr>
          <p:nvPr/>
        </p:nvGrpSpPr>
        <p:grpSpPr bwMode="auto">
          <a:xfrm>
            <a:off x="6443663" y="-455613"/>
            <a:ext cx="4710112" cy="4940301"/>
            <a:chOff x="4059" y="-287"/>
            <a:chExt cx="2967" cy="3112"/>
          </a:xfrm>
        </p:grpSpPr>
        <p:sp>
          <p:nvSpPr>
            <p:cNvPr id="69635" name="AutoShape 3"/>
            <p:cNvSpPr>
              <a:spLocks noChangeArrowheads="1"/>
            </p:cNvSpPr>
            <p:nvPr/>
          </p:nvSpPr>
          <p:spPr bwMode="auto">
            <a:xfrm rot="-1088735">
              <a:off x="405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636" name="AutoShape 4"/>
            <p:cNvSpPr>
              <a:spLocks noChangeArrowheads="1"/>
            </p:cNvSpPr>
            <p:nvPr/>
          </p:nvSpPr>
          <p:spPr bwMode="auto">
            <a:xfrm rot="-1088735">
              <a:off x="5243" y="225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637" name="AutoShape 5"/>
            <p:cNvSpPr>
              <a:spLocks noChangeArrowheads="1"/>
            </p:cNvSpPr>
            <p:nvPr/>
          </p:nvSpPr>
          <p:spPr bwMode="auto">
            <a:xfrm rot="-1088735">
              <a:off x="5243" y="-287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638" name="AutoShape 6"/>
            <p:cNvSpPr>
              <a:spLocks noChangeArrowheads="1"/>
            </p:cNvSpPr>
            <p:nvPr/>
          </p:nvSpPr>
          <p:spPr bwMode="auto">
            <a:xfrm rot="-1088735">
              <a:off x="650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639" name="AutoShape 7"/>
            <p:cNvSpPr>
              <a:spLocks noChangeArrowheads="1"/>
            </p:cNvSpPr>
            <p:nvPr/>
          </p:nvSpPr>
          <p:spPr bwMode="auto">
            <a:xfrm rot="-1088735">
              <a:off x="4241" y="39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640" name="AutoShape 8"/>
            <p:cNvSpPr>
              <a:spLocks noChangeArrowheads="1"/>
            </p:cNvSpPr>
            <p:nvPr/>
          </p:nvSpPr>
          <p:spPr bwMode="auto">
            <a:xfrm rot="-1088735">
              <a:off x="4195" y="157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641" name="AutoShape 9"/>
            <p:cNvSpPr>
              <a:spLocks noChangeArrowheads="1"/>
            </p:cNvSpPr>
            <p:nvPr/>
          </p:nvSpPr>
          <p:spPr bwMode="auto">
            <a:xfrm rot="-1088735">
              <a:off x="4604" y="1979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642" name="AutoShape 10"/>
            <p:cNvSpPr>
              <a:spLocks noChangeArrowheads="1"/>
            </p:cNvSpPr>
            <p:nvPr/>
          </p:nvSpPr>
          <p:spPr bwMode="auto">
            <a:xfrm rot="-1088735">
              <a:off x="4694" y="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643" name="AutoShape 11"/>
            <p:cNvSpPr>
              <a:spLocks noChangeArrowheads="1"/>
            </p:cNvSpPr>
            <p:nvPr/>
          </p:nvSpPr>
          <p:spPr bwMode="auto">
            <a:xfrm rot="-1088735">
              <a:off x="5874" y="-108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644" name="AutoShape 12"/>
            <p:cNvSpPr>
              <a:spLocks noChangeArrowheads="1"/>
            </p:cNvSpPr>
            <p:nvPr/>
          </p:nvSpPr>
          <p:spPr bwMode="auto">
            <a:xfrm rot="-1088735">
              <a:off x="6319" y="383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645" name="AutoShape 13"/>
            <p:cNvSpPr>
              <a:spLocks noChangeArrowheads="1"/>
            </p:cNvSpPr>
            <p:nvPr/>
          </p:nvSpPr>
          <p:spPr bwMode="auto">
            <a:xfrm rot="-1088735">
              <a:off x="6327" y="166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646" name="AutoShape 14"/>
            <p:cNvSpPr>
              <a:spLocks noChangeArrowheads="1"/>
            </p:cNvSpPr>
            <p:nvPr/>
          </p:nvSpPr>
          <p:spPr bwMode="auto">
            <a:xfrm rot="-1088735">
              <a:off x="5919" y="216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647" name="AutoShape 15"/>
            <p:cNvSpPr>
              <a:spLocks noChangeArrowheads="1"/>
            </p:cNvSpPr>
            <p:nvPr/>
          </p:nvSpPr>
          <p:spPr bwMode="auto">
            <a:xfrm rot="-1083837">
              <a:off x="4921" y="489"/>
              <a:ext cx="1317" cy="1286"/>
            </a:xfrm>
            <a:prstGeom prst="triangle">
              <a:avLst>
                <a:gd name="adj" fmla="val 50000"/>
              </a:avLst>
            </a:prstGeom>
            <a:solidFill>
              <a:srgbClr val="AFD2EF">
                <a:alpha val="25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69648" name="AutoShape 16"/>
          <p:cNvSpPr>
            <a:spLocks noChangeArrowheads="1"/>
          </p:cNvSpPr>
          <p:nvPr/>
        </p:nvSpPr>
        <p:spPr bwMode="auto">
          <a:xfrm rot="-1083127">
            <a:off x="6330950" y="-595313"/>
            <a:ext cx="5111750" cy="5400676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AFD2EF">
              <a:alpha val="25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424862" cy="1079500"/>
          </a:xfrm>
          <a:noFill/>
          <a:ln>
            <a:solidFill>
              <a:srgbClr val="FF9900"/>
            </a:solidFill>
          </a:ln>
        </p:spPr>
        <p:txBody>
          <a:bodyPr/>
          <a:lstStyle/>
          <a:p>
            <a:r>
              <a:rPr lang="fr-BE" sz="3600" b="1" smtClean="0"/>
              <a:t>Effects GHS on Seveso</a:t>
            </a:r>
            <a:endParaRPr lang="en-GB" sz="3600" b="1" smtClean="0"/>
          </a:p>
        </p:txBody>
      </p:sp>
      <p:sp>
        <p:nvSpPr>
          <p:cNvPr id="69650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250825" y="1341438"/>
            <a:ext cx="8497888" cy="5327650"/>
          </a:xfrm>
          <a:noFill/>
          <a:ln/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GB" b="1" smtClean="0">
                <a:solidFill>
                  <a:srgbClr val="660033"/>
                </a:solidFill>
              </a:rPr>
              <a:t>CLP Regulation itself:</a:t>
            </a:r>
          </a:p>
          <a:p>
            <a:pPr marL="609600" indent="-609600">
              <a:lnSpc>
                <a:spcPct val="90000"/>
              </a:lnSpc>
            </a:pPr>
            <a:r>
              <a:rPr lang="en-GB" smtClean="0">
                <a:solidFill>
                  <a:srgbClr val="660033"/>
                </a:solidFill>
              </a:rPr>
              <a:t>Is there an impact on Seveso due to new categories, new definitions, new testing, better grid; change from preparations to mixtures (example: sodium hypochlorite)?</a:t>
            </a:r>
          </a:p>
          <a:p>
            <a:pPr marL="609600" indent="-609600">
              <a:lnSpc>
                <a:spcPct val="90000"/>
              </a:lnSpc>
            </a:pPr>
            <a:endParaRPr lang="en-GB" smtClean="0">
              <a:solidFill>
                <a:srgbClr val="660033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GB" b="1" smtClean="0">
                <a:solidFill>
                  <a:srgbClr val="660033"/>
                </a:solidFill>
              </a:rPr>
              <a:t>Translation by the TWG</a:t>
            </a:r>
          </a:p>
          <a:p>
            <a:pPr marL="609600" indent="-609600">
              <a:lnSpc>
                <a:spcPct val="90000"/>
              </a:lnSpc>
            </a:pPr>
            <a:r>
              <a:rPr lang="en-GB" smtClean="0">
                <a:solidFill>
                  <a:srgbClr val="660033"/>
                </a:solidFill>
              </a:rPr>
              <a:t>Impact by not 1:1 translatable Categories?</a:t>
            </a:r>
          </a:p>
          <a:p>
            <a:pPr marL="609600" indent="-609600">
              <a:lnSpc>
                <a:spcPct val="90000"/>
              </a:lnSpc>
            </a:pPr>
            <a:r>
              <a:rPr lang="en-GB" smtClean="0">
                <a:solidFill>
                  <a:srgbClr val="660033"/>
                </a:solidFill>
              </a:rPr>
              <a:t>Impact of different options assessed by the Impact Assessment Study?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6" name="Group 2"/>
          <p:cNvGrpSpPr>
            <a:grpSpLocks/>
          </p:cNvGrpSpPr>
          <p:nvPr/>
        </p:nvGrpSpPr>
        <p:grpSpPr bwMode="auto">
          <a:xfrm>
            <a:off x="6443663" y="-455613"/>
            <a:ext cx="4710112" cy="4940301"/>
            <a:chOff x="4059" y="-287"/>
            <a:chExt cx="2967" cy="3112"/>
          </a:xfrm>
        </p:grpSpPr>
        <p:sp>
          <p:nvSpPr>
            <p:cNvPr id="62467" name="AutoShape 3"/>
            <p:cNvSpPr>
              <a:spLocks noChangeArrowheads="1"/>
            </p:cNvSpPr>
            <p:nvPr/>
          </p:nvSpPr>
          <p:spPr bwMode="auto">
            <a:xfrm rot="-1088735">
              <a:off x="405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2468" name="AutoShape 4"/>
            <p:cNvSpPr>
              <a:spLocks noChangeArrowheads="1"/>
            </p:cNvSpPr>
            <p:nvPr/>
          </p:nvSpPr>
          <p:spPr bwMode="auto">
            <a:xfrm rot="-1088735">
              <a:off x="5243" y="225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2469" name="AutoShape 5"/>
            <p:cNvSpPr>
              <a:spLocks noChangeArrowheads="1"/>
            </p:cNvSpPr>
            <p:nvPr/>
          </p:nvSpPr>
          <p:spPr bwMode="auto">
            <a:xfrm rot="-1088735">
              <a:off x="5243" y="-287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2470" name="AutoShape 6"/>
            <p:cNvSpPr>
              <a:spLocks noChangeArrowheads="1"/>
            </p:cNvSpPr>
            <p:nvPr/>
          </p:nvSpPr>
          <p:spPr bwMode="auto">
            <a:xfrm rot="-1088735">
              <a:off x="650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2471" name="AutoShape 7"/>
            <p:cNvSpPr>
              <a:spLocks noChangeArrowheads="1"/>
            </p:cNvSpPr>
            <p:nvPr/>
          </p:nvSpPr>
          <p:spPr bwMode="auto">
            <a:xfrm rot="-1088735">
              <a:off x="4241" y="39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2472" name="AutoShape 8"/>
            <p:cNvSpPr>
              <a:spLocks noChangeArrowheads="1"/>
            </p:cNvSpPr>
            <p:nvPr/>
          </p:nvSpPr>
          <p:spPr bwMode="auto">
            <a:xfrm rot="-1088735">
              <a:off x="4195" y="157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2473" name="AutoShape 9"/>
            <p:cNvSpPr>
              <a:spLocks noChangeArrowheads="1"/>
            </p:cNvSpPr>
            <p:nvPr/>
          </p:nvSpPr>
          <p:spPr bwMode="auto">
            <a:xfrm rot="-1088735">
              <a:off x="4604" y="1979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2474" name="AutoShape 10"/>
            <p:cNvSpPr>
              <a:spLocks noChangeArrowheads="1"/>
            </p:cNvSpPr>
            <p:nvPr/>
          </p:nvSpPr>
          <p:spPr bwMode="auto">
            <a:xfrm rot="-1088735">
              <a:off x="4694" y="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2475" name="AutoShape 11"/>
            <p:cNvSpPr>
              <a:spLocks noChangeArrowheads="1"/>
            </p:cNvSpPr>
            <p:nvPr/>
          </p:nvSpPr>
          <p:spPr bwMode="auto">
            <a:xfrm rot="-1088735">
              <a:off x="5874" y="-108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2476" name="AutoShape 12"/>
            <p:cNvSpPr>
              <a:spLocks noChangeArrowheads="1"/>
            </p:cNvSpPr>
            <p:nvPr/>
          </p:nvSpPr>
          <p:spPr bwMode="auto">
            <a:xfrm rot="-1088735">
              <a:off x="6319" y="383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2477" name="AutoShape 13"/>
            <p:cNvSpPr>
              <a:spLocks noChangeArrowheads="1"/>
            </p:cNvSpPr>
            <p:nvPr/>
          </p:nvSpPr>
          <p:spPr bwMode="auto">
            <a:xfrm rot="-1088735">
              <a:off x="6327" y="166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2478" name="AutoShape 14"/>
            <p:cNvSpPr>
              <a:spLocks noChangeArrowheads="1"/>
            </p:cNvSpPr>
            <p:nvPr/>
          </p:nvSpPr>
          <p:spPr bwMode="auto">
            <a:xfrm rot="-1088735">
              <a:off x="5919" y="216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2479" name="AutoShape 15"/>
            <p:cNvSpPr>
              <a:spLocks noChangeArrowheads="1"/>
            </p:cNvSpPr>
            <p:nvPr/>
          </p:nvSpPr>
          <p:spPr bwMode="auto">
            <a:xfrm rot="-1083837">
              <a:off x="4921" y="489"/>
              <a:ext cx="1317" cy="1286"/>
            </a:xfrm>
            <a:prstGeom prst="triangle">
              <a:avLst>
                <a:gd name="adj" fmla="val 50000"/>
              </a:avLst>
            </a:prstGeom>
            <a:solidFill>
              <a:srgbClr val="AFD2EF">
                <a:alpha val="25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62480" name="AutoShape 16"/>
          <p:cNvSpPr>
            <a:spLocks noChangeArrowheads="1"/>
          </p:cNvSpPr>
          <p:nvPr/>
        </p:nvSpPr>
        <p:spPr bwMode="auto">
          <a:xfrm rot="-1083127">
            <a:off x="6330950" y="-595313"/>
            <a:ext cx="5111750" cy="5400676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AFD2EF">
              <a:alpha val="25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62481" name="Rectangle 17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569325" cy="1079500"/>
          </a:xfrm>
          <a:noFill/>
          <a:ln>
            <a:solidFill>
              <a:srgbClr val="FF9900"/>
            </a:solidFill>
          </a:ln>
        </p:spPr>
        <p:txBody>
          <a:bodyPr/>
          <a:lstStyle/>
          <a:p>
            <a:r>
              <a:rPr lang="en-GB" sz="3500" b="1" smtClean="0"/>
              <a:t>Other possible amendments to Annex I</a:t>
            </a:r>
          </a:p>
        </p:txBody>
      </p:sp>
      <p:sp>
        <p:nvSpPr>
          <p:cNvPr id="62482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250825" y="1341438"/>
            <a:ext cx="8497888" cy="5327650"/>
          </a:xfrm>
          <a:noFill/>
          <a:ln/>
        </p:spPr>
        <p:txBody>
          <a:bodyPr/>
          <a:lstStyle/>
          <a:p>
            <a:pPr marL="609600" indent="-609600">
              <a:buFontTx/>
              <a:buNone/>
            </a:pPr>
            <a:endParaRPr lang="en-GB" b="1" smtClean="0">
              <a:solidFill>
                <a:srgbClr val="660033"/>
              </a:solidFill>
            </a:endParaRPr>
          </a:p>
          <a:p>
            <a:pPr marL="609600" indent="-609600" eaLnBrk="1" hangingPunct="1"/>
            <a:r>
              <a:rPr lang="en-US" smtClean="0">
                <a:solidFill>
                  <a:srgbClr val="660033"/>
                </a:solidFill>
              </a:rPr>
              <a:t>Consider adding CO</a:t>
            </a:r>
            <a:r>
              <a:rPr lang="en-US" b="1" baseline="-25000" smtClean="0">
                <a:solidFill>
                  <a:srgbClr val="660033"/>
                </a:solidFill>
              </a:rPr>
              <a:t>2</a:t>
            </a:r>
            <a:r>
              <a:rPr lang="en-US" b="1" smtClean="0">
                <a:solidFill>
                  <a:srgbClr val="660033"/>
                </a:solidFill>
              </a:rPr>
              <a:t> </a:t>
            </a:r>
            <a:r>
              <a:rPr lang="en-US" smtClean="0">
                <a:solidFill>
                  <a:srgbClr val="660033"/>
                </a:solidFill>
              </a:rPr>
              <a:t>(CCS) as a named substance? </a:t>
            </a:r>
          </a:p>
          <a:p>
            <a:pPr marL="609600" indent="-609600" eaLnBrk="1" hangingPunct="1"/>
            <a:endParaRPr lang="en-US" smtClean="0">
              <a:solidFill>
                <a:srgbClr val="660033"/>
              </a:solidFill>
            </a:endParaRPr>
          </a:p>
          <a:p>
            <a:pPr marL="609600" indent="-609600" eaLnBrk="1" hangingPunct="1"/>
            <a:r>
              <a:rPr lang="en-US" smtClean="0">
                <a:solidFill>
                  <a:srgbClr val="660033"/>
                </a:solidFill>
              </a:rPr>
              <a:t>Review derogation clause/Safeguard clause?</a:t>
            </a:r>
            <a:endParaRPr lang="en-GB" smtClean="0">
              <a:solidFill>
                <a:srgbClr val="660033"/>
              </a:solidFill>
            </a:endParaRPr>
          </a:p>
          <a:p>
            <a:pPr marL="609600" indent="-609600">
              <a:buFontTx/>
              <a:buNone/>
            </a:pPr>
            <a:endParaRPr lang="en-GB" smtClean="0">
              <a:solidFill>
                <a:srgbClr val="660033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115888"/>
            <a:ext cx="7640637" cy="644525"/>
          </a:xfrm>
          <a:noFill/>
          <a:ln/>
        </p:spPr>
        <p:txBody>
          <a:bodyPr/>
          <a:lstStyle/>
          <a:p>
            <a:r>
              <a:rPr lang="en-US" sz="3600" b="1" smtClean="0"/>
              <a:t>Philosophy of Seveso II Directive</a:t>
            </a:r>
          </a:p>
        </p:txBody>
      </p:sp>
      <p:grpSp>
        <p:nvGrpSpPr>
          <p:cNvPr id="39939" name="Group 3"/>
          <p:cNvGrpSpPr>
            <a:grpSpLocks/>
          </p:cNvGrpSpPr>
          <p:nvPr/>
        </p:nvGrpSpPr>
        <p:grpSpPr bwMode="auto">
          <a:xfrm>
            <a:off x="1303338" y="2132013"/>
            <a:ext cx="7018337" cy="3305175"/>
            <a:chOff x="1304" y="829"/>
            <a:chExt cx="5065" cy="2197"/>
          </a:xfrm>
        </p:grpSpPr>
        <p:grpSp>
          <p:nvGrpSpPr>
            <p:cNvPr id="39940" name="Group 4"/>
            <p:cNvGrpSpPr>
              <a:grpSpLocks/>
            </p:cNvGrpSpPr>
            <p:nvPr/>
          </p:nvGrpSpPr>
          <p:grpSpPr bwMode="auto">
            <a:xfrm>
              <a:off x="1395" y="1237"/>
              <a:ext cx="2359" cy="1088"/>
              <a:chOff x="1395" y="1237"/>
              <a:chExt cx="2359" cy="1088"/>
            </a:xfrm>
          </p:grpSpPr>
          <p:sp>
            <p:nvSpPr>
              <p:cNvPr id="39941" name="Text Box 5"/>
              <p:cNvSpPr txBox="1">
                <a:spLocks noChangeArrowheads="1"/>
              </p:cNvSpPr>
              <p:nvPr/>
            </p:nvSpPr>
            <p:spPr bwMode="auto">
              <a:xfrm>
                <a:off x="2347" y="1690"/>
                <a:ext cx="1347" cy="455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ffectLst/>
            </p:spPr>
            <p:txBody>
              <a:bodyPr lIns="91434" tIns="45717" rIns="91434" bIns="45717">
                <a:spAutoFit/>
              </a:bodyPr>
              <a:lstStyle/>
              <a:p>
                <a:pPr algn="ctr" eaLnBrk="0" hangingPunct="0">
                  <a:lnSpc>
                    <a:spcPct val="60000"/>
                  </a:lnSpc>
                  <a:spcBef>
                    <a:spcPct val="50000"/>
                  </a:spcBef>
                </a:pPr>
                <a:r>
                  <a:rPr lang="en-GB" sz="2200" b="1">
                    <a:solidFill>
                      <a:srgbClr val="009900"/>
                    </a:solidFill>
                    <a:latin typeface="Times New Roman" pitchFamily="18" charset="0"/>
                  </a:rPr>
                  <a:t>Safe</a:t>
                </a:r>
              </a:p>
              <a:p>
                <a:pPr algn="ctr" eaLnBrk="0" hangingPunct="0">
                  <a:lnSpc>
                    <a:spcPct val="60000"/>
                  </a:lnSpc>
                  <a:spcBef>
                    <a:spcPct val="50000"/>
                  </a:spcBef>
                </a:pPr>
                <a:r>
                  <a:rPr lang="en-GB" sz="2200" b="1">
                    <a:solidFill>
                      <a:srgbClr val="009900"/>
                    </a:solidFill>
                    <a:latin typeface="Times New Roman" pitchFamily="18" charset="0"/>
                  </a:rPr>
                  <a:t>Management</a:t>
                </a:r>
              </a:p>
            </p:txBody>
          </p:sp>
          <p:sp>
            <p:nvSpPr>
              <p:cNvPr id="39942" name="Oval 6"/>
              <p:cNvSpPr>
                <a:spLocks noChangeArrowheads="1"/>
              </p:cNvSpPr>
              <p:nvPr/>
            </p:nvSpPr>
            <p:spPr bwMode="auto">
              <a:xfrm>
                <a:off x="1395" y="1237"/>
                <a:ext cx="2359" cy="1088"/>
              </a:xfrm>
              <a:prstGeom prst="ellipse">
                <a:avLst/>
              </a:prstGeom>
              <a:noFill/>
              <a:ln w="38100">
                <a:solidFill>
                  <a:srgbClr val="008000"/>
                </a:solidFill>
                <a:round/>
                <a:headEnd/>
                <a:tailEnd/>
              </a:ln>
              <a:effectLst/>
            </p:spPr>
            <p:txBody>
              <a:bodyPr wrap="none" lIns="82589" tIns="41294" rIns="82589" bIns="41294" anchor="ctr"/>
              <a:lstStyle/>
              <a:p>
                <a:pPr algn="ctr" eaLnBrk="0" hangingPunct="0">
                  <a:spcBef>
                    <a:spcPct val="50000"/>
                  </a:spcBef>
                </a:pPr>
                <a:endParaRPr lang="de-DE" sz="2200">
                  <a:solidFill>
                    <a:srgbClr val="009900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39943" name="Group 7"/>
              <p:cNvGrpSpPr>
                <a:grpSpLocks/>
              </p:cNvGrpSpPr>
              <p:nvPr/>
            </p:nvGrpSpPr>
            <p:grpSpPr bwMode="auto">
              <a:xfrm>
                <a:off x="1531" y="1373"/>
                <a:ext cx="998" cy="862"/>
                <a:chOff x="1440" y="466"/>
                <a:chExt cx="998" cy="862"/>
              </a:xfrm>
            </p:grpSpPr>
            <p:sp>
              <p:nvSpPr>
                <p:cNvPr id="39944" name="Oval 8"/>
                <p:cNvSpPr>
                  <a:spLocks noChangeArrowheads="1"/>
                </p:cNvSpPr>
                <p:nvPr/>
              </p:nvSpPr>
              <p:spPr bwMode="auto">
                <a:xfrm>
                  <a:off x="1486" y="466"/>
                  <a:ext cx="945" cy="862"/>
                </a:xfrm>
                <a:prstGeom prst="ellips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9945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1440" y="602"/>
                  <a:ext cx="998" cy="428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  <a:effectLst/>
              </p:spPr>
              <p:txBody>
                <a:bodyPr lIns="91434" tIns="45717" rIns="91434" bIns="45717">
                  <a:spAutoFit/>
                </a:bodyPr>
                <a:lstStyle/>
                <a:p>
                  <a:pPr algn="ctr" eaLnBrk="0" hangingPunct="0">
                    <a:lnSpc>
                      <a:spcPct val="70000"/>
                    </a:lnSpc>
                    <a:spcBef>
                      <a:spcPct val="50000"/>
                    </a:spcBef>
                  </a:pPr>
                  <a:r>
                    <a:rPr lang="en-GB" b="1">
                      <a:solidFill>
                        <a:schemeClr val="accent2"/>
                      </a:solidFill>
                      <a:latin typeface="Times New Roman" pitchFamily="18" charset="0"/>
                    </a:rPr>
                    <a:t>Safe</a:t>
                  </a:r>
                </a:p>
                <a:p>
                  <a:pPr algn="ctr" eaLnBrk="0" hangingPunct="0">
                    <a:lnSpc>
                      <a:spcPct val="70000"/>
                    </a:lnSpc>
                    <a:spcBef>
                      <a:spcPct val="50000"/>
                    </a:spcBef>
                  </a:pPr>
                  <a:r>
                    <a:rPr lang="en-GB" b="1">
                      <a:solidFill>
                        <a:schemeClr val="accent2"/>
                      </a:solidFill>
                      <a:latin typeface="Times New Roman" pitchFamily="18" charset="0"/>
                    </a:rPr>
                    <a:t>Technology</a:t>
                  </a:r>
                </a:p>
              </p:txBody>
            </p:sp>
          </p:grpSp>
        </p:grpSp>
        <p:sp>
          <p:nvSpPr>
            <p:cNvPr id="39946" name="Text Box 10"/>
            <p:cNvSpPr txBox="1">
              <a:spLocks noChangeArrowheads="1"/>
            </p:cNvSpPr>
            <p:nvPr/>
          </p:nvSpPr>
          <p:spPr bwMode="auto">
            <a:xfrm>
              <a:off x="1712" y="2598"/>
              <a:ext cx="1724" cy="42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lIns="91434" tIns="45717" rIns="91434" bIns="45717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GB" b="1">
                  <a:latin typeface="Times New Roman" pitchFamily="18" charset="0"/>
                </a:rPr>
                <a:t>Demonstrate safety 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GB" b="1">
                  <a:latin typeface="Times New Roman" pitchFamily="18" charset="0"/>
                </a:rPr>
                <a:t>in the Safety Report</a:t>
              </a:r>
            </a:p>
          </p:txBody>
        </p:sp>
        <p:sp>
          <p:nvSpPr>
            <p:cNvPr id="39947" name="Line 11"/>
            <p:cNvSpPr>
              <a:spLocks noChangeShapeType="1"/>
            </p:cNvSpPr>
            <p:nvPr/>
          </p:nvSpPr>
          <p:spPr bwMode="auto">
            <a:xfrm>
              <a:off x="2030" y="2099"/>
              <a:ext cx="0" cy="453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lIns="101233" tIns="50617" rIns="101233" bIns="50617">
              <a:spAutoFit/>
            </a:bodyPr>
            <a:lstStyle/>
            <a:p>
              <a:endParaRPr lang="fr-FR"/>
            </a:p>
          </p:txBody>
        </p:sp>
        <p:sp>
          <p:nvSpPr>
            <p:cNvPr id="39948" name="Line 12"/>
            <p:cNvSpPr>
              <a:spLocks noChangeShapeType="1"/>
            </p:cNvSpPr>
            <p:nvPr/>
          </p:nvSpPr>
          <p:spPr bwMode="auto">
            <a:xfrm>
              <a:off x="2937" y="2189"/>
              <a:ext cx="0" cy="382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lIns="101233" tIns="50617" rIns="101233" bIns="50617">
              <a:spAutoFit/>
            </a:bodyPr>
            <a:lstStyle/>
            <a:p>
              <a:endParaRPr lang="fr-FR"/>
            </a:p>
          </p:txBody>
        </p:sp>
        <p:sp>
          <p:nvSpPr>
            <p:cNvPr id="39949" name="Oval 13"/>
            <p:cNvSpPr>
              <a:spLocks noChangeArrowheads="1"/>
            </p:cNvSpPr>
            <p:nvPr/>
          </p:nvSpPr>
          <p:spPr bwMode="auto">
            <a:xfrm rot="-597354">
              <a:off x="1367" y="892"/>
              <a:ext cx="3129" cy="1587"/>
            </a:xfrm>
            <a:prstGeom prst="ellipse">
              <a:avLst/>
            </a:prstGeom>
            <a:noFill/>
            <a:ln w="127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101233" tIns="50617" rIns="101233" bIns="50617" anchor="ctr">
              <a:spAutoFit/>
            </a:bodyPr>
            <a:lstStyle/>
            <a:p>
              <a:endParaRPr lang="fr-FR"/>
            </a:p>
          </p:txBody>
        </p:sp>
        <p:sp>
          <p:nvSpPr>
            <p:cNvPr id="39950" name="Rectangle 14"/>
            <p:cNvSpPr>
              <a:spLocks noChangeArrowheads="1"/>
            </p:cNvSpPr>
            <p:nvPr/>
          </p:nvSpPr>
          <p:spPr bwMode="auto">
            <a:xfrm>
              <a:off x="3028" y="1055"/>
              <a:ext cx="1225" cy="409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91434" tIns="45717" rIns="91434" bIns="45717">
              <a:spAutoFit/>
            </a:bodyPr>
            <a:lstStyle/>
            <a:p>
              <a:pPr algn="r" eaLnBrk="0" hangingPunct="0">
                <a:lnSpc>
                  <a:spcPct val="50000"/>
                </a:lnSpc>
                <a:spcBef>
                  <a:spcPct val="50000"/>
                </a:spcBef>
              </a:pPr>
              <a:r>
                <a:rPr lang="en-GB" sz="2200" b="1">
                  <a:solidFill>
                    <a:srgbClr val="FF3300"/>
                  </a:solidFill>
                  <a:latin typeface="Times New Roman" pitchFamily="18" charset="0"/>
                </a:rPr>
                <a:t>Emergency</a:t>
              </a:r>
            </a:p>
            <a:p>
              <a:pPr algn="r" eaLnBrk="0" hangingPunct="0">
                <a:lnSpc>
                  <a:spcPct val="50000"/>
                </a:lnSpc>
                <a:spcBef>
                  <a:spcPct val="50000"/>
                </a:spcBef>
              </a:pPr>
              <a:r>
                <a:rPr lang="en-GB" sz="2200" b="1">
                  <a:solidFill>
                    <a:srgbClr val="FF3300"/>
                  </a:solidFill>
                  <a:latin typeface="Times New Roman" pitchFamily="18" charset="0"/>
                </a:rPr>
                <a:t>Planning</a:t>
              </a:r>
              <a:endParaRPr lang="en-US" sz="2200" b="1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39951" name="Oval 15"/>
            <p:cNvSpPr>
              <a:spLocks noChangeArrowheads="1"/>
            </p:cNvSpPr>
            <p:nvPr/>
          </p:nvSpPr>
          <p:spPr bwMode="auto">
            <a:xfrm>
              <a:off x="1304" y="829"/>
              <a:ext cx="3946" cy="1950"/>
            </a:xfrm>
            <a:prstGeom prst="ellipse">
              <a:avLst/>
            </a:prstGeom>
            <a:noFill/>
            <a:ln w="12700" algn="ctr">
              <a:solidFill>
                <a:srgbClr val="00CCFF"/>
              </a:solidFill>
              <a:round/>
              <a:headEnd/>
              <a:tailEnd/>
            </a:ln>
            <a:effectLst/>
          </p:spPr>
          <p:txBody>
            <a:bodyPr lIns="101233" tIns="50617" rIns="101233" bIns="50617" anchor="ctr">
              <a:spAutoFit/>
            </a:bodyPr>
            <a:lstStyle/>
            <a:p>
              <a:endParaRPr lang="fr-FR"/>
            </a:p>
          </p:txBody>
        </p:sp>
        <p:sp>
          <p:nvSpPr>
            <p:cNvPr id="39952" name="Rectangle 16"/>
            <p:cNvSpPr>
              <a:spLocks noChangeArrowheads="1"/>
            </p:cNvSpPr>
            <p:nvPr/>
          </p:nvSpPr>
          <p:spPr bwMode="auto">
            <a:xfrm>
              <a:off x="3890" y="1872"/>
              <a:ext cx="1225" cy="409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91434" tIns="45717" rIns="91434" bIns="45717">
              <a:spAutoFit/>
            </a:bodyPr>
            <a:lstStyle/>
            <a:p>
              <a:pPr algn="r" eaLnBrk="0" hangingPunct="0">
                <a:lnSpc>
                  <a:spcPct val="50000"/>
                </a:lnSpc>
                <a:spcBef>
                  <a:spcPct val="50000"/>
                </a:spcBef>
              </a:pPr>
              <a:r>
                <a:rPr lang="en-GB" sz="2200" b="1">
                  <a:solidFill>
                    <a:srgbClr val="00CCFF"/>
                  </a:solidFill>
                  <a:latin typeface="Times New Roman" pitchFamily="18" charset="0"/>
                </a:rPr>
                <a:t>Land-Use</a:t>
              </a:r>
            </a:p>
            <a:p>
              <a:pPr algn="r" eaLnBrk="0" hangingPunct="0">
                <a:lnSpc>
                  <a:spcPct val="50000"/>
                </a:lnSpc>
                <a:spcBef>
                  <a:spcPct val="50000"/>
                </a:spcBef>
              </a:pPr>
              <a:r>
                <a:rPr lang="en-GB" sz="2200" b="1">
                  <a:solidFill>
                    <a:srgbClr val="00CCFF"/>
                  </a:solidFill>
                  <a:latin typeface="Times New Roman" pitchFamily="18" charset="0"/>
                </a:rPr>
                <a:t>Planning</a:t>
              </a:r>
              <a:endParaRPr lang="en-US" sz="2200" b="1">
                <a:solidFill>
                  <a:srgbClr val="00CCFF"/>
                </a:solidFill>
                <a:latin typeface="Times New Roman" pitchFamily="18" charset="0"/>
              </a:endParaRPr>
            </a:p>
          </p:txBody>
        </p:sp>
        <p:sp>
          <p:nvSpPr>
            <p:cNvPr id="39953" name="AutoShape 17"/>
            <p:cNvSpPr>
              <a:spLocks/>
            </p:cNvSpPr>
            <p:nvPr/>
          </p:nvSpPr>
          <p:spPr bwMode="auto">
            <a:xfrm>
              <a:off x="4933" y="829"/>
              <a:ext cx="454" cy="1859"/>
            </a:xfrm>
            <a:prstGeom prst="rightBracket">
              <a:avLst>
                <a:gd name="adj" fmla="val 34123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101233" tIns="50617" rIns="101233" bIns="50617" anchor="ctr">
              <a:spAutoFit/>
            </a:bodyPr>
            <a:lstStyle/>
            <a:p>
              <a:endParaRPr lang="fr-FR"/>
            </a:p>
          </p:txBody>
        </p:sp>
        <p:sp>
          <p:nvSpPr>
            <p:cNvPr id="39954" name="AutoShape 18"/>
            <p:cNvSpPr>
              <a:spLocks noChangeArrowheads="1"/>
            </p:cNvSpPr>
            <p:nvPr/>
          </p:nvSpPr>
          <p:spPr bwMode="auto">
            <a:xfrm>
              <a:off x="5477" y="1464"/>
              <a:ext cx="408" cy="771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FF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101233" tIns="50617" rIns="101233" bIns="50617" anchor="ctr">
              <a:spAutoFit/>
            </a:bodyPr>
            <a:lstStyle/>
            <a:p>
              <a:endParaRPr lang="fr-FR"/>
            </a:p>
          </p:txBody>
        </p:sp>
        <p:sp>
          <p:nvSpPr>
            <p:cNvPr id="39955" name="Text Box 19"/>
            <p:cNvSpPr txBox="1">
              <a:spLocks noChangeArrowheads="1"/>
            </p:cNvSpPr>
            <p:nvPr/>
          </p:nvSpPr>
          <p:spPr bwMode="auto">
            <a:xfrm rot="-5400000">
              <a:off x="5154" y="1787"/>
              <a:ext cx="2128" cy="302"/>
            </a:xfrm>
            <a:prstGeom prst="rect">
              <a:avLst/>
            </a:prstGeom>
            <a:solidFill>
              <a:srgbClr val="FFFF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1434" tIns="45717" rIns="91434" bIns="45717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200">
                  <a:latin typeface="Times New Roman" pitchFamily="18" charset="0"/>
                </a:rPr>
                <a:t>Information to the Public </a:t>
              </a:r>
            </a:p>
          </p:txBody>
        </p:sp>
      </p:grpSp>
      <p:sp>
        <p:nvSpPr>
          <p:cNvPr id="39956" name="AutoShape 20"/>
          <p:cNvSpPr>
            <a:spLocks noChangeArrowheads="1"/>
          </p:cNvSpPr>
          <p:nvPr/>
        </p:nvSpPr>
        <p:spPr bwMode="auto">
          <a:xfrm>
            <a:off x="1744663" y="908050"/>
            <a:ext cx="4084637" cy="952500"/>
          </a:xfrm>
          <a:prstGeom prst="downArrowCallout">
            <a:avLst>
              <a:gd name="adj1" fmla="val 107208"/>
              <a:gd name="adj2" fmla="val 107208"/>
              <a:gd name="adj3" fmla="val 16667"/>
              <a:gd name="adj4" fmla="val 66667"/>
            </a:avLst>
          </a:prstGeom>
          <a:noFill/>
          <a:ln w="12700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101233" tIns="50617" rIns="101233" bIns="50617" anchor="ctr">
            <a:spAutoFit/>
          </a:bodyPr>
          <a:lstStyle/>
          <a:p>
            <a:endParaRPr lang="fr-FR"/>
          </a:p>
        </p:txBody>
      </p:sp>
      <p:sp>
        <p:nvSpPr>
          <p:cNvPr id="39957" name="Text Box 21"/>
          <p:cNvSpPr txBox="1">
            <a:spLocks noChangeArrowheads="1"/>
          </p:cNvSpPr>
          <p:nvPr/>
        </p:nvSpPr>
        <p:spPr bwMode="auto">
          <a:xfrm>
            <a:off x="2120900" y="973138"/>
            <a:ext cx="177800" cy="4413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91434" tIns="45717" rIns="91434" bIns="45717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de-DE" sz="2200">
              <a:latin typeface="Times New Roman" pitchFamily="18" charset="0"/>
            </a:endParaRPr>
          </a:p>
        </p:txBody>
      </p:sp>
      <p:sp>
        <p:nvSpPr>
          <p:cNvPr id="39958" name="Text Box 22"/>
          <p:cNvSpPr txBox="1">
            <a:spLocks noChangeArrowheads="1"/>
          </p:cNvSpPr>
          <p:nvPr/>
        </p:nvSpPr>
        <p:spPr bwMode="auto">
          <a:xfrm>
            <a:off x="2498725" y="904875"/>
            <a:ext cx="2646363" cy="4429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91434" tIns="45717" rIns="91434" bIns="45717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200" b="1">
                <a:solidFill>
                  <a:schemeClr val="accent2"/>
                </a:solidFill>
                <a:latin typeface="Times New Roman" pitchFamily="18" charset="0"/>
              </a:rPr>
              <a:t>I N S P E C T I O N S</a:t>
            </a:r>
          </a:p>
        </p:txBody>
      </p:sp>
      <p:sp>
        <p:nvSpPr>
          <p:cNvPr id="39959" name="AutoShape 23"/>
          <p:cNvSpPr>
            <a:spLocks noChangeArrowheads="1"/>
          </p:cNvSpPr>
          <p:nvPr/>
        </p:nvSpPr>
        <p:spPr bwMode="auto">
          <a:xfrm>
            <a:off x="5389563" y="4656138"/>
            <a:ext cx="1949450" cy="1431925"/>
          </a:xfrm>
          <a:prstGeom prst="irregularSeal1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5400000" scaled="1"/>
          </a:gradFill>
          <a:ln w="1270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101233" tIns="50617" rIns="101233" bIns="50617" anchor="ctr">
            <a:spAutoFit/>
          </a:bodyPr>
          <a:lstStyle/>
          <a:p>
            <a:endParaRPr lang="fr-FR"/>
          </a:p>
        </p:txBody>
      </p:sp>
      <p:sp>
        <p:nvSpPr>
          <p:cNvPr id="39960" name="Text Box 24"/>
          <p:cNvSpPr txBox="1">
            <a:spLocks noChangeArrowheads="1"/>
          </p:cNvSpPr>
          <p:nvPr/>
        </p:nvSpPr>
        <p:spPr bwMode="auto">
          <a:xfrm>
            <a:off x="4130675" y="6089650"/>
            <a:ext cx="4702175" cy="4413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91434" tIns="45717" rIns="91434" bIns="45717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2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Accident Reporting and Lessons Learnt</a:t>
            </a:r>
          </a:p>
        </p:txBody>
      </p:sp>
      <p:sp>
        <p:nvSpPr>
          <p:cNvPr id="39961" name="Rectangle 25"/>
          <p:cNvSpPr>
            <a:spLocks noChangeArrowheads="1"/>
          </p:cNvSpPr>
          <p:nvPr/>
        </p:nvSpPr>
        <p:spPr bwMode="auto">
          <a:xfrm>
            <a:off x="179388" y="115888"/>
            <a:ext cx="8424862" cy="72072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endParaRPr lang="de-DE" sz="36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762000"/>
          </a:xfrm>
          <a:noFill/>
          <a:ln/>
        </p:spPr>
        <p:txBody>
          <a:bodyPr/>
          <a:lstStyle/>
          <a:p>
            <a:r>
              <a:rPr lang="en-US" sz="30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Scope &amp; main obligations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311150" y="2060575"/>
            <a:ext cx="319405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200" b="1">
                <a:solidFill>
                  <a:srgbClr val="0000FF"/>
                </a:solidFill>
                <a:latin typeface="Times New Roman" pitchFamily="18" charset="0"/>
              </a:rPr>
              <a:t>Excluded Sector?</a:t>
            </a:r>
            <a:br>
              <a:rPr lang="en-GB" sz="2200" b="1">
                <a:solidFill>
                  <a:srgbClr val="0000FF"/>
                </a:solidFill>
                <a:latin typeface="Times New Roman" pitchFamily="18" charset="0"/>
              </a:rPr>
            </a:br>
            <a:r>
              <a:rPr lang="en-GB" sz="2200" b="1">
                <a:solidFill>
                  <a:srgbClr val="0000FF"/>
                </a:solidFill>
                <a:latin typeface="Times New Roman" pitchFamily="18" charset="0"/>
              </a:rPr>
              <a:t>      (Article 4)</a:t>
            </a:r>
            <a:endParaRPr lang="en-GB" sz="220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40964" name="Oval 4"/>
          <p:cNvSpPr>
            <a:spLocks noChangeArrowheads="1"/>
          </p:cNvSpPr>
          <p:nvPr/>
        </p:nvSpPr>
        <p:spPr bwMode="auto">
          <a:xfrm>
            <a:off x="0" y="1752600"/>
            <a:ext cx="3116263" cy="1295400"/>
          </a:xfrm>
          <a:prstGeom prst="ellips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4953000" y="1447800"/>
            <a:ext cx="3810000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400" b="1">
                <a:solidFill>
                  <a:srgbClr val="FF3300"/>
                </a:solidFill>
                <a:latin typeface="Times New Roman" pitchFamily="18" charset="0"/>
              </a:rPr>
              <a:t>Seveso does not apply</a:t>
            </a:r>
            <a:endParaRPr lang="en-GB" sz="240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5181600" y="2895600"/>
            <a:ext cx="3505200" cy="10969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200" b="1">
                <a:solidFill>
                  <a:srgbClr val="0000FF"/>
                </a:solidFill>
                <a:latin typeface="Times New Roman" pitchFamily="18" charset="0"/>
              </a:rPr>
              <a:t>What is the quantity of dangerous substances?</a:t>
            </a:r>
            <a:br>
              <a:rPr lang="en-GB" sz="2200" b="1">
                <a:solidFill>
                  <a:srgbClr val="0000FF"/>
                </a:solidFill>
                <a:latin typeface="Times New Roman" pitchFamily="18" charset="0"/>
              </a:rPr>
            </a:br>
            <a:r>
              <a:rPr lang="en-GB" sz="2200" b="1">
                <a:solidFill>
                  <a:srgbClr val="0000FF"/>
                </a:solidFill>
                <a:latin typeface="Times New Roman" pitchFamily="18" charset="0"/>
              </a:rPr>
              <a:t>(Annex I)</a:t>
            </a:r>
          </a:p>
        </p:txBody>
      </p:sp>
      <p:sp>
        <p:nvSpPr>
          <p:cNvPr id="40967" name="Oval 7"/>
          <p:cNvSpPr>
            <a:spLocks noChangeArrowheads="1"/>
          </p:cNvSpPr>
          <p:nvPr/>
        </p:nvSpPr>
        <p:spPr bwMode="auto">
          <a:xfrm>
            <a:off x="5257800" y="2514600"/>
            <a:ext cx="3276600" cy="1676400"/>
          </a:xfrm>
          <a:prstGeom prst="ellips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68" name="AutoShape 8"/>
          <p:cNvSpPr>
            <a:spLocks noChangeArrowheads="1"/>
          </p:cNvSpPr>
          <p:nvPr/>
        </p:nvSpPr>
        <p:spPr bwMode="auto">
          <a:xfrm rot="-10800000">
            <a:off x="8534400" y="1447800"/>
            <a:ext cx="457200" cy="2057400"/>
          </a:xfrm>
          <a:prstGeom prst="curvedRightArrow">
            <a:avLst>
              <a:gd name="adj1" fmla="val 90000"/>
              <a:gd name="adj2" fmla="val 180000"/>
              <a:gd name="adj3" fmla="val 33333"/>
            </a:avLst>
          </a:prstGeom>
          <a:solidFill>
            <a:srgbClr val="FFFF99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7315200" y="1828800"/>
            <a:ext cx="1600200" cy="6413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b="1">
                <a:solidFill>
                  <a:srgbClr val="0000FF"/>
                </a:solidFill>
                <a:latin typeface="Times New Roman" pitchFamily="18" charset="0"/>
              </a:rPr>
              <a:t>Lower than lower tier</a:t>
            </a:r>
            <a:endParaRPr lang="en-GB" sz="2400" b="1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304800" y="4648200"/>
            <a:ext cx="3200400" cy="1692275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10000"/>
              </a:spcBef>
              <a:buFontTx/>
              <a:buChar char="•"/>
            </a:pPr>
            <a:r>
              <a:rPr lang="en-GB" sz="1600" b="1">
                <a:solidFill>
                  <a:srgbClr val="0000FF"/>
                </a:solidFill>
                <a:latin typeface="Times New Roman" pitchFamily="18" charset="0"/>
              </a:rPr>
              <a:t>Notification</a:t>
            </a:r>
          </a:p>
          <a:p>
            <a:pPr eaLnBrk="0" hangingPunct="0">
              <a:spcBef>
                <a:spcPct val="10000"/>
              </a:spcBef>
              <a:buFontTx/>
              <a:buChar char="•"/>
            </a:pPr>
            <a:r>
              <a:rPr lang="en-GB" sz="1600" b="1">
                <a:solidFill>
                  <a:srgbClr val="0000FF"/>
                </a:solidFill>
                <a:latin typeface="Times New Roman" pitchFamily="18" charset="0"/>
              </a:rPr>
              <a:t>Major Accident Prevention    Policy (MAPP)</a:t>
            </a:r>
          </a:p>
          <a:p>
            <a:pPr eaLnBrk="0" hangingPunct="0">
              <a:spcBef>
                <a:spcPct val="10000"/>
              </a:spcBef>
              <a:buFontTx/>
              <a:buChar char="•"/>
            </a:pPr>
            <a:r>
              <a:rPr lang="en-GB" sz="1600" b="1">
                <a:solidFill>
                  <a:srgbClr val="0000FF"/>
                </a:solidFill>
                <a:latin typeface="Times New Roman" pitchFamily="18" charset="0"/>
              </a:rPr>
              <a:t>Domino Effects</a:t>
            </a:r>
          </a:p>
          <a:p>
            <a:pPr eaLnBrk="0" hangingPunct="0">
              <a:spcBef>
                <a:spcPct val="10000"/>
              </a:spcBef>
              <a:buFontTx/>
              <a:buChar char="•"/>
            </a:pPr>
            <a:r>
              <a:rPr lang="en-GB" sz="1600" b="1">
                <a:solidFill>
                  <a:srgbClr val="0000FF"/>
                </a:solidFill>
                <a:latin typeface="Times New Roman" pitchFamily="18" charset="0"/>
              </a:rPr>
              <a:t>Land-use planning</a:t>
            </a:r>
          </a:p>
          <a:p>
            <a:pPr eaLnBrk="0" hangingPunct="0">
              <a:spcBef>
                <a:spcPct val="10000"/>
              </a:spcBef>
              <a:buFontTx/>
              <a:buChar char="•"/>
            </a:pPr>
            <a:r>
              <a:rPr lang="en-GB" sz="1600" b="1">
                <a:solidFill>
                  <a:srgbClr val="0000FF"/>
                </a:solidFill>
                <a:latin typeface="Times New Roman" pitchFamily="18" charset="0"/>
              </a:rPr>
              <a:t>Inspection</a:t>
            </a:r>
          </a:p>
        </p:txBody>
      </p:sp>
      <p:sp>
        <p:nvSpPr>
          <p:cNvPr id="40971" name="Line 11"/>
          <p:cNvSpPr>
            <a:spLocks noChangeShapeType="1"/>
          </p:cNvSpPr>
          <p:nvPr/>
        </p:nvSpPr>
        <p:spPr bwMode="auto">
          <a:xfrm>
            <a:off x="6781800" y="4191000"/>
            <a:ext cx="0" cy="2286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72" name="Line 12"/>
          <p:cNvSpPr>
            <a:spLocks noChangeShapeType="1"/>
          </p:cNvSpPr>
          <p:nvPr/>
        </p:nvSpPr>
        <p:spPr bwMode="auto">
          <a:xfrm flipH="1">
            <a:off x="1676400" y="4419600"/>
            <a:ext cx="51054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73" name="Line 13"/>
          <p:cNvSpPr>
            <a:spLocks noChangeShapeType="1"/>
          </p:cNvSpPr>
          <p:nvPr/>
        </p:nvSpPr>
        <p:spPr bwMode="auto">
          <a:xfrm>
            <a:off x="1676400" y="4419600"/>
            <a:ext cx="0" cy="2286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1828800" y="4038600"/>
            <a:ext cx="472440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b="1">
                <a:solidFill>
                  <a:srgbClr val="0000FF"/>
                </a:solidFill>
                <a:latin typeface="Times New Roman" pitchFamily="18" charset="0"/>
              </a:rPr>
              <a:t>Quantity above the lower threshold</a:t>
            </a:r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5105400" y="4800600"/>
            <a:ext cx="4038600" cy="1423988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10000"/>
              </a:spcBef>
            </a:pPr>
            <a:r>
              <a:rPr lang="en-GB" sz="1600" b="1" u="sng">
                <a:solidFill>
                  <a:srgbClr val="0000FF"/>
                </a:solidFill>
                <a:latin typeface="Times New Roman" pitchFamily="18" charset="0"/>
              </a:rPr>
              <a:t>Additionally:</a:t>
            </a:r>
            <a:endParaRPr lang="en-GB" sz="1600" b="1">
              <a:solidFill>
                <a:srgbClr val="0000FF"/>
              </a:solidFill>
              <a:latin typeface="Times New Roman" pitchFamily="18" charset="0"/>
            </a:endParaRPr>
          </a:p>
          <a:p>
            <a:pPr eaLnBrk="0" hangingPunct="0">
              <a:spcBef>
                <a:spcPct val="10000"/>
              </a:spcBef>
              <a:buFontTx/>
              <a:buChar char="•"/>
            </a:pPr>
            <a:r>
              <a:rPr lang="en-GB" sz="1600" b="1">
                <a:solidFill>
                  <a:srgbClr val="0000FF"/>
                </a:solidFill>
                <a:latin typeface="Times New Roman" pitchFamily="18" charset="0"/>
              </a:rPr>
              <a:t>Safety report (including MAPP and Safety Management System)</a:t>
            </a:r>
          </a:p>
          <a:p>
            <a:pPr eaLnBrk="0" hangingPunct="0">
              <a:spcBef>
                <a:spcPct val="10000"/>
              </a:spcBef>
              <a:buFontTx/>
              <a:buChar char="•"/>
            </a:pPr>
            <a:r>
              <a:rPr lang="en-GB" sz="1600" b="1">
                <a:solidFill>
                  <a:srgbClr val="0000FF"/>
                </a:solidFill>
                <a:latin typeface="Times New Roman" pitchFamily="18" charset="0"/>
              </a:rPr>
              <a:t>Emergency plans (internal and external)</a:t>
            </a:r>
          </a:p>
          <a:p>
            <a:pPr eaLnBrk="0" hangingPunct="0">
              <a:spcBef>
                <a:spcPct val="10000"/>
              </a:spcBef>
              <a:buFontTx/>
              <a:buChar char="•"/>
            </a:pPr>
            <a:r>
              <a:rPr lang="en-GB" sz="1600" b="1">
                <a:solidFill>
                  <a:srgbClr val="0000FF"/>
                </a:solidFill>
                <a:latin typeface="Times New Roman" pitchFamily="18" charset="0"/>
              </a:rPr>
              <a:t>Information to the public</a:t>
            </a:r>
          </a:p>
        </p:txBody>
      </p:sp>
      <p:sp>
        <p:nvSpPr>
          <p:cNvPr id="40976" name="Line 16"/>
          <p:cNvSpPr>
            <a:spLocks noChangeShapeType="1"/>
          </p:cNvSpPr>
          <p:nvPr/>
        </p:nvSpPr>
        <p:spPr bwMode="auto">
          <a:xfrm>
            <a:off x="3505200" y="5715000"/>
            <a:ext cx="16002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77" name="Text Box 17"/>
          <p:cNvSpPr txBox="1">
            <a:spLocks noChangeArrowheads="1"/>
          </p:cNvSpPr>
          <p:nvPr/>
        </p:nvSpPr>
        <p:spPr bwMode="auto">
          <a:xfrm>
            <a:off x="3657600" y="5029200"/>
            <a:ext cx="1447800" cy="13287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b="1">
                <a:solidFill>
                  <a:srgbClr val="0000FF"/>
                </a:solidFill>
                <a:latin typeface="Times New Roman" pitchFamily="18" charset="0"/>
              </a:rPr>
              <a:t>Quantity above the</a:t>
            </a:r>
          </a:p>
          <a:p>
            <a:pPr eaLnBrk="0" hangingPunct="0">
              <a:spcBef>
                <a:spcPct val="50000"/>
              </a:spcBef>
            </a:pPr>
            <a:r>
              <a:rPr lang="en-GB" b="1">
                <a:solidFill>
                  <a:srgbClr val="0000FF"/>
                </a:solidFill>
                <a:latin typeface="Times New Roman" pitchFamily="18" charset="0"/>
              </a:rPr>
              <a:t> higher threshold</a:t>
            </a:r>
          </a:p>
        </p:txBody>
      </p:sp>
      <p:sp>
        <p:nvSpPr>
          <p:cNvPr id="40978" name="Line 18"/>
          <p:cNvSpPr>
            <a:spLocks noChangeShapeType="1"/>
          </p:cNvSpPr>
          <p:nvPr/>
        </p:nvSpPr>
        <p:spPr bwMode="auto">
          <a:xfrm>
            <a:off x="3124200" y="2514600"/>
            <a:ext cx="1295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79" name="Line 19"/>
          <p:cNvSpPr>
            <a:spLocks noChangeShapeType="1"/>
          </p:cNvSpPr>
          <p:nvPr/>
        </p:nvSpPr>
        <p:spPr bwMode="auto">
          <a:xfrm>
            <a:off x="4418013" y="1676400"/>
            <a:ext cx="1587" cy="838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80" name="Line 20"/>
          <p:cNvSpPr>
            <a:spLocks noChangeShapeType="1"/>
          </p:cNvSpPr>
          <p:nvPr/>
        </p:nvSpPr>
        <p:spPr bwMode="auto">
          <a:xfrm>
            <a:off x="4419600" y="1676400"/>
            <a:ext cx="914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81" name="Text Box 21"/>
          <p:cNvSpPr txBox="1">
            <a:spLocks noChangeArrowheads="1"/>
          </p:cNvSpPr>
          <p:nvPr/>
        </p:nvSpPr>
        <p:spPr bwMode="auto">
          <a:xfrm>
            <a:off x="3962400" y="1752600"/>
            <a:ext cx="68580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b="1">
                <a:solidFill>
                  <a:srgbClr val="0000FF"/>
                </a:solidFill>
                <a:latin typeface="Times New Roman" pitchFamily="18" charset="0"/>
              </a:rPr>
              <a:t>Yes</a:t>
            </a:r>
          </a:p>
        </p:txBody>
      </p:sp>
      <p:sp>
        <p:nvSpPr>
          <p:cNvPr id="40982" name="Line 22"/>
          <p:cNvSpPr>
            <a:spLocks noChangeShapeType="1"/>
          </p:cNvSpPr>
          <p:nvPr/>
        </p:nvSpPr>
        <p:spPr bwMode="auto">
          <a:xfrm>
            <a:off x="4419600" y="3352800"/>
            <a:ext cx="8382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83" name="Text Box 23"/>
          <p:cNvSpPr txBox="1">
            <a:spLocks noChangeArrowheads="1"/>
          </p:cNvSpPr>
          <p:nvPr/>
        </p:nvSpPr>
        <p:spPr bwMode="auto">
          <a:xfrm>
            <a:off x="3962400" y="2681288"/>
            <a:ext cx="685800" cy="3667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b="1">
                <a:solidFill>
                  <a:srgbClr val="0000FF"/>
                </a:solidFill>
                <a:latin typeface="Times New Roman" pitchFamily="18" charset="0"/>
              </a:rPr>
              <a:t>No</a:t>
            </a:r>
          </a:p>
        </p:txBody>
      </p:sp>
      <p:sp>
        <p:nvSpPr>
          <p:cNvPr id="40984" name="Line 24"/>
          <p:cNvSpPr>
            <a:spLocks noChangeShapeType="1"/>
          </p:cNvSpPr>
          <p:nvPr/>
        </p:nvSpPr>
        <p:spPr bwMode="auto">
          <a:xfrm>
            <a:off x="4419600" y="2514600"/>
            <a:ext cx="0" cy="838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85" name="Text Box 25"/>
          <p:cNvSpPr txBox="1">
            <a:spLocks noChangeArrowheads="1"/>
          </p:cNvSpPr>
          <p:nvPr/>
        </p:nvSpPr>
        <p:spPr bwMode="auto">
          <a:xfrm>
            <a:off x="2362200" y="2817813"/>
            <a:ext cx="1600200" cy="9159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GB" b="1">
                <a:solidFill>
                  <a:srgbClr val="0000FF"/>
                </a:solidFill>
                <a:latin typeface="Times New Roman" pitchFamily="18" charset="0"/>
              </a:rPr>
              <a:t>nuclear, </a:t>
            </a:r>
          </a:p>
          <a:p>
            <a:pPr eaLnBrk="0" hangingPunct="0"/>
            <a:r>
              <a:rPr lang="en-GB" b="1">
                <a:solidFill>
                  <a:srgbClr val="0000FF"/>
                </a:solidFill>
                <a:latin typeface="Times New Roman" pitchFamily="18" charset="0"/>
              </a:rPr>
              <a:t>transport, military</a:t>
            </a:r>
            <a:endParaRPr lang="en-GB" sz="2400" b="1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6" name="Group 2"/>
          <p:cNvGrpSpPr>
            <a:grpSpLocks/>
          </p:cNvGrpSpPr>
          <p:nvPr/>
        </p:nvGrpSpPr>
        <p:grpSpPr bwMode="auto">
          <a:xfrm>
            <a:off x="6443663" y="-455613"/>
            <a:ext cx="4710112" cy="4940301"/>
            <a:chOff x="4059" y="-287"/>
            <a:chExt cx="2967" cy="3112"/>
          </a:xfrm>
        </p:grpSpPr>
        <p:sp>
          <p:nvSpPr>
            <p:cNvPr id="247811" name="AutoShape 3"/>
            <p:cNvSpPr>
              <a:spLocks noChangeArrowheads="1"/>
            </p:cNvSpPr>
            <p:nvPr/>
          </p:nvSpPr>
          <p:spPr bwMode="auto">
            <a:xfrm rot="-1088735">
              <a:off x="405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2" name="AutoShape 4"/>
            <p:cNvSpPr>
              <a:spLocks noChangeArrowheads="1"/>
            </p:cNvSpPr>
            <p:nvPr/>
          </p:nvSpPr>
          <p:spPr bwMode="auto">
            <a:xfrm rot="-1088735">
              <a:off x="5243" y="225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3" name="AutoShape 5"/>
            <p:cNvSpPr>
              <a:spLocks noChangeArrowheads="1"/>
            </p:cNvSpPr>
            <p:nvPr/>
          </p:nvSpPr>
          <p:spPr bwMode="auto">
            <a:xfrm rot="-1088735">
              <a:off x="5243" y="-287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4" name="AutoShape 6"/>
            <p:cNvSpPr>
              <a:spLocks noChangeArrowheads="1"/>
            </p:cNvSpPr>
            <p:nvPr/>
          </p:nvSpPr>
          <p:spPr bwMode="auto">
            <a:xfrm rot="-1088735">
              <a:off x="650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5" name="AutoShape 7"/>
            <p:cNvSpPr>
              <a:spLocks noChangeArrowheads="1"/>
            </p:cNvSpPr>
            <p:nvPr/>
          </p:nvSpPr>
          <p:spPr bwMode="auto">
            <a:xfrm rot="-1088735">
              <a:off x="4241" y="39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6" name="AutoShape 8"/>
            <p:cNvSpPr>
              <a:spLocks noChangeArrowheads="1"/>
            </p:cNvSpPr>
            <p:nvPr/>
          </p:nvSpPr>
          <p:spPr bwMode="auto">
            <a:xfrm rot="-1088735">
              <a:off x="4195" y="157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7" name="AutoShape 9"/>
            <p:cNvSpPr>
              <a:spLocks noChangeArrowheads="1"/>
            </p:cNvSpPr>
            <p:nvPr/>
          </p:nvSpPr>
          <p:spPr bwMode="auto">
            <a:xfrm rot="-1088735">
              <a:off x="4604" y="1979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8" name="AutoShape 10"/>
            <p:cNvSpPr>
              <a:spLocks noChangeArrowheads="1"/>
            </p:cNvSpPr>
            <p:nvPr/>
          </p:nvSpPr>
          <p:spPr bwMode="auto">
            <a:xfrm rot="-1088735">
              <a:off x="4694" y="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9" name="AutoShape 11"/>
            <p:cNvSpPr>
              <a:spLocks noChangeArrowheads="1"/>
            </p:cNvSpPr>
            <p:nvPr/>
          </p:nvSpPr>
          <p:spPr bwMode="auto">
            <a:xfrm rot="-1088735">
              <a:off x="5874" y="-108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0" name="AutoShape 12"/>
            <p:cNvSpPr>
              <a:spLocks noChangeArrowheads="1"/>
            </p:cNvSpPr>
            <p:nvPr/>
          </p:nvSpPr>
          <p:spPr bwMode="auto">
            <a:xfrm rot="-1088735">
              <a:off x="6319" y="383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1" name="AutoShape 13"/>
            <p:cNvSpPr>
              <a:spLocks noChangeArrowheads="1"/>
            </p:cNvSpPr>
            <p:nvPr/>
          </p:nvSpPr>
          <p:spPr bwMode="auto">
            <a:xfrm rot="-1088735">
              <a:off x="6327" y="166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2" name="AutoShape 14"/>
            <p:cNvSpPr>
              <a:spLocks noChangeArrowheads="1"/>
            </p:cNvSpPr>
            <p:nvPr/>
          </p:nvSpPr>
          <p:spPr bwMode="auto">
            <a:xfrm rot="-1088735">
              <a:off x="5919" y="216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67599" name="AutoShape 15"/>
            <p:cNvSpPr>
              <a:spLocks noChangeArrowheads="1"/>
            </p:cNvSpPr>
            <p:nvPr/>
          </p:nvSpPr>
          <p:spPr bwMode="auto">
            <a:xfrm rot="-1083837">
              <a:off x="4921" y="489"/>
              <a:ext cx="1317" cy="1286"/>
            </a:xfrm>
            <a:prstGeom prst="triangle">
              <a:avLst>
                <a:gd name="adj" fmla="val 50000"/>
              </a:avLst>
            </a:prstGeom>
            <a:solidFill>
              <a:srgbClr val="AFD2EF">
                <a:alpha val="2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67600" name="AutoShape 16"/>
          <p:cNvSpPr>
            <a:spLocks noChangeArrowheads="1"/>
          </p:cNvSpPr>
          <p:nvPr/>
        </p:nvSpPr>
        <p:spPr bwMode="auto">
          <a:xfrm rot="-1083127">
            <a:off x="6330950" y="-595313"/>
            <a:ext cx="5111750" cy="5400676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AFD2EF">
              <a:alpha val="25882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7601" name="Rectangle 17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8913"/>
            <a:ext cx="8424862" cy="1582737"/>
          </a:xfrm>
          <a:ln>
            <a:solidFill>
              <a:srgbClr val="FF9900"/>
            </a:solidFill>
          </a:ln>
        </p:spPr>
        <p:txBody>
          <a:bodyPr/>
          <a:lstStyle/>
          <a:p>
            <a:pPr eaLnBrk="1" hangingPunct="1"/>
            <a:r>
              <a:rPr lang="fr-BE" b="1" smtClean="0"/>
              <a:t>MAPP/SMS </a:t>
            </a:r>
            <a:r>
              <a:rPr lang="fr-BE" sz="4000" b="1" smtClean="0"/>
              <a:t> </a:t>
            </a:r>
            <a:endParaRPr lang="en-GB" b="1" smtClean="0"/>
          </a:p>
        </p:txBody>
      </p:sp>
      <p:sp>
        <p:nvSpPr>
          <p:cNvPr id="67602" name="Rectangle 18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773238"/>
            <a:ext cx="8497888" cy="496887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660033"/>
                </a:solidFill>
              </a:rPr>
              <a:t>Would it be appropriate to require Safety Management Systems (SMS) for all Seveso plants (Requirements proportionate to hazards - simplified SMS for LT)?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US" sz="2400" smtClean="0">
              <a:solidFill>
                <a:srgbClr val="660033"/>
              </a:solidFill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660033"/>
                </a:solidFill>
              </a:rPr>
              <a:t>Should there be a clearer distinction between MAPP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400" smtClean="0">
                <a:solidFill>
                  <a:srgbClr val="660033"/>
                </a:solidFill>
              </a:rPr>
              <a:t>	and SMS obligations and between procedures and documentation?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US" sz="2400" smtClean="0">
              <a:solidFill>
                <a:srgbClr val="660033"/>
              </a:solidFill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660033"/>
                </a:solidFill>
              </a:rPr>
              <a:t>Helpful to refer to other management systems like ISO, OSHAs, etc?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400" smtClean="0">
              <a:solidFill>
                <a:srgbClr val="660033"/>
              </a:solidFill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660033"/>
                </a:solidFill>
              </a:rPr>
              <a:t>Possible use of SPI and safety culture indicators?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Group 2"/>
          <p:cNvGrpSpPr>
            <a:grpSpLocks/>
          </p:cNvGrpSpPr>
          <p:nvPr/>
        </p:nvGrpSpPr>
        <p:grpSpPr bwMode="auto">
          <a:xfrm>
            <a:off x="6443663" y="-455613"/>
            <a:ext cx="4710112" cy="4940301"/>
            <a:chOff x="4059" y="-287"/>
            <a:chExt cx="2967" cy="3112"/>
          </a:xfrm>
        </p:grpSpPr>
        <p:sp>
          <p:nvSpPr>
            <p:cNvPr id="247811" name="AutoShape 3"/>
            <p:cNvSpPr>
              <a:spLocks noChangeArrowheads="1"/>
            </p:cNvSpPr>
            <p:nvPr/>
          </p:nvSpPr>
          <p:spPr bwMode="auto">
            <a:xfrm rot="-1088735">
              <a:off x="405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2" name="AutoShape 4"/>
            <p:cNvSpPr>
              <a:spLocks noChangeArrowheads="1"/>
            </p:cNvSpPr>
            <p:nvPr/>
          </p:nvSpPr>
          <p:spPr bwMode="auto">
            <a:xfrm rot="-1088735">
              <a:off x="5243" y="225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3" name="AutoShape 5"/>
            <p:cNvSpPr>
              <a:spLocks noChangeArrowheads="1"/>
            </p:cNvSpPr>
            <p:nvPr/>
          </p:nvSpPr>
          <p:spPr bwMode="auto">
            <a:xfrm rot="-1088735">
              <a:off x="5243" y="-287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4" name="AutoShape 6"/>
            <p:cNvSpPr>
              <a:spLocks noChangeArrowheads="1"/>
            </p:cNvSpPr>
            <p:nvPr/>
          </p:nvSpPr>
          <p:spPr bwMode="auto">
            <a:xfrm rot="-1088735">
              <a:off x="650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5" name="AutoShape 7"/>
            <p:cNvSpPr>
              <a:spLocks noChangeArrowheads="1"/>
            </p:cNvSpPr>
            <p:nvPr/>
          </p:nvSpPr>
          <p:spPr bwMode="auto">
            <a:xfrm rot="-1088735">
              <a:off x="4241" y="39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6" name="AutoShape 8"/>
            <p:cNvSpPr>
              <a:spLocks noChangeArrowheads="1"/>
            </p:cNvSpPr>
            <p:nvPr/>
          </p:nvSpPr>
          <p:spPr bwMode="auto">
            <a:xfrm rot="-1088735">
              <a:off x="4195" y="157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7" name="AutoShape 9"/>
            <p:cNvSpPr>
              <a:spLocks noChangeArrowheads="1"/>
            </p:cNvSpPr>
            <p:nvPr/>
          </p:nvSpPr>
          <p:spPr bwMode="auto">
            <a:xfrm rot="-1088735">
              <a:off x="4604" y="1979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8" name="AutoShape 10"/>
            <p:cNvSpPr>
              <a:spLocks noChangeArrowheads="1"/>
            </p:cNvSpPr>
            <p:nvPr/>
          </p:nvSpPr>
          <p:spPr bwMode="auto">
            <a:xfrm rot="-1088735">
              <a:off x="4694" y="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9" name="AutoShape 11"/>
            <p:cNvSpPr>
              <a:spLocks noChangeArrowheads="1"/>
            </p:cNvSpPr>
            <p:nvPr/>
          </p:nvSpPr>
          <p:spPr bwMode="auto">
            <a:xfrm rot="-1088735">
              <a:off x="5874" y="-108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0" name="AutoShape 12"/>
            <p:cNvSpPr>
              <a:spLocks noChangeArrowheads="1"/>
            </p:cNvSpPr>
            <p:nvPr/>
          </p:nvSpPr>
          <p:spPr bwMode="auto">
            <a:xfrm rot="-1088735">
              <a:off x="6319" y="383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1" name="AutoShape 13"/>
            <p:cNvSpPr>
              <a:spLocks noChangeArrowheads="1"/>
            </p:cNvSpPr>
            <p:nvPr/>
          </p:nvSpPr>
          <p:spPr bwMode="auto">
            <a:xfrm rot="-1088735">
              <a:off x="6327" y="166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2" name="AutoShape 14"/>
            <p:cNvSpPr>
              <a:spLocks noChangeArrowheads="1"/>
            </p:cNvSpPr>
            <p:nvPr/>
          </p:nvSpPr>
          <p:spPr bwMode="auto">
            <a:xfrm rot="-1088735">
              <a:off x="5919" y="216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5617" name="AutoShape 15"/>
            <p:cNvSpPr>
              <a:spLocks noChangeArrowheads="1"/>
            </p:cNvSpPr>
            <p:nvPr/>
          </p:nvSpPr>
          <p:spPr bwMode="auto">
            <a:xfrm rot="-1083837">
              <a:off x="4921" y="489"/>
              <a:ext cx="1317" cy="1286"/>
            </a:xfrm>
            <a:prstGeom prst="triangle">
              <a:avLst>
                <a:gd name="adj" fmla="val 50000"/>
              </a:avLst>
            </a:prstGeom>
            <a:solidFill>
              <a:srgbClr val="AFD2EF">
                <a:alpha val="2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5602" name="AutoShape 16"/>
          <p:cNvSpPr>
            <a:spLocks noChangeArrowheads="1"/>
          </p:cNvSpPr>
          <p:nvPr/>
        </p:nvSpPr>
        <p:spPr bwMode="auto">
          <a:xfrm rot="-1083127">
            <a:off x="6330950" y="-595313"/>
            <a:ext cx="5111750" cy="5400676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AFD2EF">
              <a:alpha val="25882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603" name="Rectangle 17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8913"/>
            <a:ext cx="8424862" cy="1582737"/>
          </a:xfrm>
          <a:ln>
            <a:solidFill>
              <a:srgbClr val="FF9900"/>
            </a:solidFill>
          </a:ln>
        </p:spPr>
        <p:txBody>
          <a:bodyPr/>
          <a:lstStyle/>
          <a:p>
            <a:pPr eaLnBrk="1" hangingPunct="1"/>
            <a:r>
              <a:rPr lang="fr-BE" b="1" smtClean="0"/>
              <a:t>Safety Report </a:t>
            </a:r>
            <a:r>
              <a:rPr lang="fr-BE" sz="4000" b="1" smtClean="0"/>
              <a:t> </a:t>
            </a:r>
            <a:endParaRPr lang="en-GB" b="1" smtClean="0"/>
          </a:p>
        </p:txBody>
      </p:sp>
      <p:sp>
        <p:nvSpPr>
          <p:cNvPr id="25604" name="Rectangle 18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773238"/>
            <a:ext cx="8497888" cy="489585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smtClean="0">
                <a:solidFill>
                  <a:srgbClr val="660033"/>
                </a:solidFill>
              </a:rPr>
              <a:t>“Static” Report up-to-date? SMS and Internal Emergency Plan integrated or separated?  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US" smtClean="0">
              <a:solidFill>
                <a:srgbClr val="660033"/>
              </a:solidFill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en-GB" smtClean="0">
                <a:solidFill>
                  <a:srgbClr val="660033"/>
                </a:solidFill>
              </a:rPr>
              <a:t>More harmonised tools for comparing reports and for risk assessment?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GB" smtClean="0">
              <a:solidFill>
                <a:srgbClr val="660033"/>
              </a:solidFill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en-US" smtClean="0">
                <a:solidFill>
                  <a:srgbClr val="660033"/>
                </a:solidFill>
              </a:rPr>
              <a:t>Are external accident causes (natural disasters, security issues, others) adequately addressed?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Group 2"/>
          <p:cNvGrpSpPr>
            <a:grpSpLocks/>
          </p:cNvGrpSpPr>
          <p:nvPr/>
        </p:nvGrpSpPr>
        <p:grpSpPr bwMode="auto">
          <a:xfrm>
            <a:off x="6443663" y="-455613"/>
            <a:ext cx="4710112" cy="4940301"/>
            <a:chOff x="4059" y="-287"/>
            <a:chExt cx="2967" cy="3112"/>
          </a:xfrm>
        </p:grpSpPr>
        <p:sp>
          <p:nvSpPr>
            <p:cNvPr id="247811" name="AutoShape 3"/>
            <p:cNvSpPr>
              <a:spLocks noChangeArrowheads="1"/>
            </p:cNvSpPr>
            <p:nvPr/>
          </p:nvSpPr>
          <p:spPr bwMode="auto">
            <a:xfrm rot="-1088735">
              <a:off x="405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2" name="AutoShape 4"/>
            <p:cNvSpPr>
              <a:spLocks noChangeArrowheads="1"/>
            </p:cNvSpPr>
            <p:nvPr/>
          </p:nvSpPr>
          <p:spPr bwMode="auto">
            <a:xfrm rot="-1088735">
              <a:off x="5243" y="225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3" name="AutoShape 5"/>
            <p:cNvSpPr>
              <a:spLocks noChangeArrowheads="1"/>
            </p:cNvSpPr>
            <p:nvPr/>
          </p:nvSpPr>
          <p:spPr bwMode="auto">
            <a:xfrm rot="-1088735">
              <a:off x="5243" y="-287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4" name="AutoShape 6"/>
            <p:cNvSpPr>
              <a:spLocks noChangeArrowheads="1"/>
            </p:cNvSpPr>
            <p:nvPr/>
          </p:nvSpPr>
          <p:spPr bwMode="auto">
            <a:xfrm rot="-1088735">
              <a:off x="650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5" name="AutoShape 7"/>
            <p:cNvSpPr>
              <a:spLocks noChangeArrowheads="1"/>
            </p:cNvSpPr>
            <p:nvPr/>
          </p:nvSpPr>
          <p:spPr bwMode="auto">
            <a:xfrm rot="-1088735">
              <a:off x="4241" y="39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6" name="AutoShape 8"/>
            <p:cNvSpPr>
              <a:spLocks noChangeArrowheads="1"/>
            </p:cNvSpPr>
            <p:nvPr/>
          </p:nvSpPr>
          <p:spPr bwMode="auto">
            <a:xfrm rot="-1088735">
              <a:off x="4195" y="157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7" name="AutoShape 9"/>
            <p:cNvSpPr>
              <a:spLocks noChangeArrowheads="1"/>
            </p:cNvSpPr>
            <p:nvPr/>
          </p:nvSpPr>
          <p:spPr bwMode="auto">
            <a:xfrm rot="-1088735">
              <a:off x="4604" y="1979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8" name="AutoShape 10"/>
            <p:cNvSpPr>
              <a:spLocks noChangeArrowheads="1"/>
            </p:cNvSpPr>
            <p:nvPr/>
          </p:nvSpPr>
          <p:spPr bwMode="auto">
            <a:xfrm rot="-1088735">
              <a:off x="4694" y="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9" name="AutoShape 11"/>
            <p:cNvSpPr>
              <a:spLocks noChangeArrowheads="1"/>
            </p:cNvSpPr>
            <p:nvPr/>
          </p:nvSpPr>
          <p:spPr bwMode="auto">
            <a:xfrm rot="-1088735">
              <a:off x="5874" y="-108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0" name="AutoShape 12"/>
            <p:cNvSpPr>
              <a:spLocks noChangeArrowheads="1"/>
            </p:cNvSpPr>
            <p:nvPr/>
          </p:nvSpPr>
          <p:spPr bwMode="auto">
            <a:xfrm rot="-1088735">
              <a:off x="6319" y="383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1" name="AutoShape 13"/>
            <p:cNvSpPr>
              <a:spLocks noChangeArrowheads="1"/>
            </p:cNvSpPr>
            <p:nvPr/>
          </p:nvSpPr>
          <p:spPr bwMode="auto">
            <a:xfrm rot="-1088735">
              <a:off x="6327" y="166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2" name="AutoShape 14"/>
            <p:cNvSpPr>
              <a:spLocks noChangeArrowheads="1"/>
            </p:cNvSpPr>
            <p:nvPr/>
          </p:nvSpPr>
          <p:spPr bwMode="auto">
            <a:xfrm rot="-1088735">
              <a:off x="5919" y="216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31761" name="AutoShape 15"/>
            <p:cNvSpPr>
              <a:spLocks noChangeArrowheads="1"/>
            </p:cNvSpPr>
            <p:nvPr/>
          </p:nvSpPr>
          <p:spPr bwMode="auto">
            <a:xfrm rot="-1083837">
              <a:off x="4921" y="489"/>
              <a:ext cx="1317" cy="1286"/>
            </a:xfrm>
            <a:prstGeom prst="triangle">
              <a:avLst>
                <a:gd name="adj" fmla="val 50000"/>
              </a:avLst>
            </a:prstGeom>
            <a:solidFill>
              <a:srgbClr val="AFD2EF">
                <a:alpha val="2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31746" name="AutoShape 16"/>
          <p:cNvSpPr>
            <a:spLocks noChangeArrowheads="1"/>
          </p:cNvSpPr>
          <p:nvPr/>
        </p:nvSpPr>
        <p:spPr bwMode="auto">
          <a:xfrm rot="-1083127">
            <a:off x="6330950" y="-595313"/>
            <a:ext cx="5111750" cy="5400676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AFD2EF">
              <a:alpha val="25882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47" name="Rectangle 17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8913"/>
            <a:ext cx="8424862" cy="1582737"/>
          </a:xfrm>
          <a:ln>
            <a:solidFill>
              <a:srgbClr val="FF9900"/>
            </a:solidFill>
          </a:ln>
        </p:spPr>
        <p:txBody>
          <a:bodyPr/>
          <a:lstStyle/>
          <a:p>
            <a:pPr eaLnBrk="1" hangingPunct="1"/>
            <a:r>
              <a:rPr lang="fr-BE" b="1" smtClean="0"/>
              <a:t>Information to the public </a:t>
            </a:r>
            <a:r>
              <a:rPr lang="fr-BE" sz="4000" b="1" smtClean="0"/>
              <a:t> </a:t>
            </a:r>
            <a:endParaRPr lang="en-GB" b="1" smtClean="0"/>
          </a:p>
        </p:txBody>
      </p:sp>
      <p:sp>
        <p:nvSpPr>
          <p:cNvPr id="31748" name="Rectangle 18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773238"/>
            <a:ext cx="8497888" cy="5084762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660033"/>
                </a:solidFill>
              </a:rPr>
              <a:t>Is balance between public access and confidentiality right? (Directive on public access to environmental information/Aarhus Convention and security)?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2400" smtClean="0">
              <a:solidFill>
                <a:srgbClr val="660033"/>
              </a:solidFill>
            </a:endParaRPr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660033"/>
                </a:solidFill>
              </a:rPr>
              <a:t>How is dissemination of information monitored to ensure that information on requisite </a:t>
            </a:r>
            <a:r>
              <a:rPr lang="en-GB" sz="2400" smtClean="0">
                <a:solidFill>
                  <a:srgbClr val="660033"/>
                </a:solidFill>
              </a:rPr>
              <a:t>behaviour</a:t>
            </a:r>
            <a:r>
              <a:rPr lang="en-US" sz="2400" smtClean="0">
                <a:solidFill>
                  <a:srgbClr val="660033"/>
                </a:solidFill>
              </a:rPr>
              <a:t> gets to all people liable to be affected? Improvements, internet era?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solidFill>
                  <a:srgbClr val="660033"/>
                </a:solidFill>
              </a:rPr>
              <a:t> 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660033"/>
                </a:solidFill>
              </a:rPr>
              <a:t>Are deadlines for review/updating/repetition of information still appropriate?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2800" smtClean="0">
              <a:solidFill>
                <a:srgbClr val="660033"/>
              </a:solidFill>
            </a:endParaRPr>
          </a:p>
          <a:p>
            <a:pPr marL="609600" indent="-609600" eaLnBrk="1" hangingPunct="1">
              <a:lnSpc>
                <a:spcPct val="80000"/>
              </a:lnSpc>
            </a:pPr>
            <a:r>
              <a:rPr lang="en-GB" sz="2400" smtClean="0">
                <a:solidFill>
                  <a:srgbClr val="660033"/>
                </a:solidFill>
              </a:rPr>
              <a:t>"eReporting" through databases at Member State level to cover implementation reports plus information to the public under Article 13.1/Annex V?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2"/>
          <p:cNvGrpSpPr>
            <a:grpSpLocks/>
          </p:cNvGrpSpPr>
          <p:nvPr/>
        </p:nvGrpSpPr>
        <p:grpSpPr bwMode="auto">
          <a:xfrm>
            <a:off x="6443663" y="-455613"/>
            <a:ext cx="4710112" cy="4940301"/>
            <a:chOff x="4059" y="-287"/>
            <a:chExt cx="2967" cy="3112"/>
          </a:xfrm>
        </p:grpSpPr>
        <p:sp>
          <p:nvSpPr>
            <p:cNvPr id="247811" name="AutoShape 3"/>
            <p:cNvSpPr>
              <a:spLocks noChangeArrowheads="1"/>
            </p:cNvSpPr>
            <p:nvPr/>
          </p:nvSpPr>
          <p:spPr bwMode="auto">
            <a:xfrm rot="-1088735">
              <a:off x="405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2" name="AutoShape 4"/>
            <p:cNvSpPr>
              <a:spLocks noChangeArrowheads="1"/>
            </p:cNvSpPr>
            <p:nvPr/>
          </p:nvSpPr>
          <p:spPr bwMode="auto">
            <a:xfrm rot="-1088735">
              <a:off x="5243" y="225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3" name="AutoShape 5"/>
            <p:cNvSpPr>
              <a:spLocks noChangeArrowheads="1"/>
            </p:cNvSpPr>
            <p:nvPr/>
          </p:nvSpPr>
          <p:spPr bwMode="auto">
            <a:xfrm rot="-1088735">
              <a:off x="5243" y="-287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4" name="AutoShape 6"/>
            <p:cNvSpPr>
              <a:spLocks noChangeArrowheads="1"/>
            </p:cNvSpPr>
            <p:nvPr/>
          </p:nvSpPr>
          <p:spPr bwMode="auto">
            <a:xfrm rot="-1088735">
              <a:off x="650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5" name="AutoShape 7"/>
            <p:cNvSpPr>
              <a:spLocks noChangeArrowheads="1"/>
            </p:cNvSpPr>
            <p:nvPr/>
          </p:nvSpPr>
          <p:spPr bwMode="auto">
            <a:xfrm rot="-1088735">
              <a:off x="4241" y="39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6" name="AutoShape 8"/>
            <p:cNvSpPr>
              <a:spLocks noChangeArrowheads="1"/>
            </p:cNvSpPr>
            <p:nvPr/>
          </p:nvSpPr>
          <p:spPr bwMode="auto">
            <a:xfrm rot="-1088735">
              <a:off x="4195" y="157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7" name="AutoShape 9"/>
            <p:cNvSpPr>
              <a:spLocks noChangeArrowheads="1"/>
            </p:cNvSpPr>
            <p:nvPr/>
          </p:nvSpPr>
          <p:spPr bwMode="auto">
            <a:xfrm rot="-1088735">
              <a:off x="4604" y="1979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8" name="AutoShape 10"/>
            <p:cNvSpPr>
              <a:spLocks noChangeArrowheads="1"/>
            </p:cNvSpPr>
            <p:nvPr/>
          </p:nvSpPr>
          <p:spPr bwMode="auto">
            <a:xfrm rot="-1088735">
              <a:off x="4694" y="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9" name="AutoShape 11"/>
            <p:cNvSpPr>
              <a:spLocks noChangeArrowheads="1"/>
            </p:cNvSpPr>
            <p:nvPr/>
          </p:nvSpPr>
          <p:spPr bwMode="auto">
            <a:xfrm rot="-1088735">
              <a:off x="5874" y="-108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0" name="AutoShape 12"/>
            <p:cNvSpPr>
              <a:spLocks noChangeArrowheads="1"/>
            </p:cNvSpPr>
            <p:nvPr/>
          </p:nvSpPr>
          <p:spPr bwMode="auto">
            <a:xfrm rot="-1088735">
              <a:off x="6319" y="383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1" name="AutoShape 13"/>
            <p:cNvSpPr>
              <a:spLocks noChangeArrowheads="1"/>
            </p:cNvSpPr>
            <p:nvPr/>
          </p:nvSpPr>
          <p:spPr bwMode="auto">
            <a:xfrm rot="-1088735">
              <a:off x="6327" y="166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2" name="AutoShape 14"/>
            <p:cNvSpPr>
              <a:spLocks noChangeArrowheads="1"/>
            </p:cNvSpPr>
            <p:nvPr/>
          </p:nvSpPr>
          <p:spPr bwMode="auto">
            <a:xfrm rot="-1088735">
              <a:off x="5919" y="216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33809" name="AutoShape 15"/>
            <p:cNvSpPr>
              <a:spLocks noChangeArrowheads="1"/>
            </p:cNvSpPr>
            <p:nvPr/>
          </p:nvSpPr>
          <p:spPr bwMode="auto">
            <a:xfrm rot="-1083837">
              <a:off x="4921" y="489"/>
              <a:ext cx="1317" cy="1286"/>
            </a:xfrm>
            <a:prstGeom prst="triangle">
              <a:avLst>
                <a:gd name="adj" fmla="val 50000"/>
              </a:avLst>
            </a:prstGeom>
            <a:solidFill>
              <a:srgbClr val="AFD2EF">
                <a:alpha val="2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33794" name="AutoShape 16"/>
          <p:cNvSpPr>
            <a:spLocks noChangeArrowheads="1"/>
          </p:cNvSpPr>
          <p:nvPr/>
        </p:nvSpPr>
        <p:spPr bwMode="auto">
          <a:xfrm rot="-1083127">
            <a:off x="6330950" y="-595313"/>
            <a:ext cx="5111750" cy="5400676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AFD2EF">
              <a:alpha val="25882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795" name="Rectangle 17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8913"/>
            <a:ext cx="8424862" cy="1582737"/>
          </a:xfrm>
          <a:ln>
            <a:solidFill>
              <a:srgbClr val="FF9900"/>
            </a:solidFill>
          </a:ln>
        </p:spPr>
        <p:txBody>
          <a:bodyPr/>
          <a:lstStyle/>
          <a:p>
            <a:pPr eaLnBrk="1" hangingPunct="1"/>
            <a:r>
              <a:rPr lang="fr-BE" b="1" smtClean="0"/>
              <a:t>Emergency planning,</a:t>
            </a:r>
            <a:br>
              <a:rPr lang="fr-BE" b="1" smtClean="0"/>
            </a:br>
            <a:r>
              <a:rPr lang="fr-BE" b="1" smtClean="0"/>
              <a:t>Domino effects </a:t>
            </a:r>
            <a:r>
              <a:rPr lang="fr-BE" sz="4000" b="1" smtClean="0"/>
              <a:t> </a:t>
            </a:r>
            <a:endParaRPr lang="en-GB" sz="4000" b="1" smtClean="0"/>
          </a:p>
        </p:txBody>
      </p:sp>
      <p:sp>
        <p:nvSpPr>
          <p:cNvPr id="33796" name="Rectangle 18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773238"/>
            <a:ext cx="8497888" cy="508476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660033"/>
                </a:solidFill>
              </a:rPr>
              <a:t>Should co-operation with </a:t>
            </a:r>
            <a:r>
              <a:rPr lang="en-US" sz="2400" u="sng" smtClean="0">
                <a:solidFill>
                  <a:srgbClr val="660033"/>
                </a:solidFill>
              </a:rPr>
              <a:t>different</a:t>
            </a:r>
            <a:r>
              <a:rPr lang="en-US" sz="2400" smtClean="0">
                <a:solidFill>
                  <a:srgbClr val="660033"/>
                </a:solidFill>
              </a:rPr>
              <a:t> authorities be improved? How could this be done in the Directive?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US" sz="2400" smtClean="0">
              <a:solidFill>
                <a:srgbClr val="660033"/>
              </a:solidFill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660033"/>
                </a:solidFill>
              </a:rPr>
              <a:t>Ensure and improve consultation of the public and of subcontractors when plans are updated and tested?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400" smtClean="0">
              <a:solidFill>
                <a:srgbClr val="660033"/>
              </a:solidFill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660033"/>
                </a:solidFill>
              </a:rPr>
              <a:t>Review Annex IV, need to develop guidance, exemption criteria, etc.?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400" smtClean="0">
              <a:solidFill>
                <a:srgbClr val="660033"/>
              </a:solidFill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660033"/>
                </a:solidFill>
              </a:rPr>
              <a:t>Domino effects/Industrial Parks with Non-Seveso sites: Need for exchange of information, information on safety measures (art 13.1), hazard/risks in SR (Annex II)?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6443663" y="-455613"/>
            <a:ext cx="4710112" cy="4940301"/>
            <a:chOff x="4059" y="-287"/>
            <a:chExt cx="2967" cy="3112"/>
          </a:xfrm>
        </p:grpSpPr>
        <p:sp>
          <p:nvSpPr>
            <p:cNvPr id="247811" name="AutoShape 3"/>
            <p:cNvSpPr>
              <a:spLocks noChangeArrowheads="1"/>
            </p:cNvSpPr>
            <p:nvPr/>
          </p:nvSpPr>
          <p:spPr bwMode="auto">
            <a:xfrm rot="-1088735">
              <a:off x="405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2" name="AutoShape 4"/>
            <p:cNvSpPr>
              <a:spLocks noChangeArrowheads="1"/>
            </p:cNvSpPr>
            <p:nvPr/>
          </p:nvSpPr>
          <p:spPr bwMode="auto">
            <a:xfrm rot="-1088735">
              <a:off x="5243" y="225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3" name="AutoShape 5"/>
            <p:cNvSpPr>
              <a:spLocks noChangeArrowheads="1"/>
            </p:cNvSpPr>
            <p:nvPr/>
          </p:nvSpPr>
          <p:spPr bwMode="auto">
            <a:xfrm rot="-1088735">
              <a:off x="5243" y="-287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4" name="AutoShape 6"/>
            <p:cNvSpPr>
              <a:spLocks noChangeArrowheads="1"/>
            </p:cNvSpPr>
            <p:nvPr/>
          </p:nvSpPr>
          <p:spPr bwMode="auto">
            <a:xfrm rot="-1088735">
              <a:off x="650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5" name="AutoShape 7"/>
            <p:cNvSpPr>
              <a:spLocks noChangeArrowheads="1"/>
            </p:cNvSpPr>
            <p:nvPr/>
          </p:nvSpPr>
          <p:spPr bwMode="auto">
            <a:xfrm rot="-1088735">
              <a:off x="4241" y="39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6" name="AutoShape 8"/>
            <p:cNvSpPr>
              <a:spLocks noChangeArrowheads="1"/>
            </p:cNvSpPr>
            <p:nvPr/>
          </p:nvSpPr>
          <p:spPr bwMode="auto">
            <a:xfrm rot="-1088735">
              <a:off x="4195" y="157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7" name="AutoShape 9"/>
            <p:cNvSpPr>
              <a:spLocks noChangeArrowheads="1"/>
            </p:cNvSpPr>
            <p:nvPr/>
          </p:nvSpPr>
          <p:spPr bwMode="auto">
            <a:xfrm rot="-1088735">
              <a:off x="4604" y="1979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8" name="AutoShape 10"/>
            <p:cNvSpPr>
              <a:spLocks noChangeArrowheads="1"/>
            </p:cNvSpPr>
            <p:nvPr/>
          </p:nvSpPr>
          <p:spPr bwMode="auto">
            <a:xfrm rot="-1088735">
              <a:off x="4694" y="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9" name="AutoShape 11"/>
            <p:cNvSpPr>
              <a:spLocks noChangeArrowheads="1"/>
            </p:cNvSpPr>
            <p:nvPr/>
          </p:nvSpPr>
          <p:spPr bwMode="auto">
            <a:xfrm rot="-1088735">
              <a:off x="5874" y="-108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0" name="AutoShape 12"/>
            <p:cNvSpPr>
              <a:spLocks noChangeArrowheads="1"/>
            </p:cNvSpPr>
            <p:nvPr/>
          </p:nvSpPr>
          <p:spPr bwMode="auto">
            <a:xfrm rot="-1088735">
              <a:off x="6319" y="383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1" name="AutoShape 13"/>
            <p:cNvSpPr>
              <a:spLocks noChangeArrowheads="1"/>
            </p:cNvSpPr>
            <p:nvPr/>
          </p:nvSpPr>
          <p:spPr bwMode="auto">
            <a:xfrm rot="-1088735">
              <a:off x="6327" y="166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2" name="AutoShape 14"/>
            <p:cNvSpPr>
              <a:spLocks noChangeArrowheads="1"/>
            </p:cNvSpPr>
            <p:nvPr/>
          </p:nvSpPr>
          <p:spPr bwMode="auto">
            <a:xfrm rot="-1088735">
              <a:off x="5919" y="216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41999" name="AutoShape 15"/>
            <p:cNvSpPr>
              <a:spLocks noChangeArrowheads="1"/>
            </p:cNvSpPr>
            <p:nvPr/>
          </p:nvSpPr>
          <p:spPr bwMode="auto">
            <a:xfrm rot="-1083837">
              <a:off x="4921" y="489"/>
              <a:ext cx="1317" cy="1286"/>
            </a:xfrm>
            <a:prstGeom prst="triangle">
              <a:avLst>
                <a:gd name="adj" fmla="val 50000"/>
              </a:avLst>
            </a:prstGeom>
            <a:solidFill>
              <a:srgbClr val="AFD2EF">
                <a:alpha val="2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2000" name="AutoShape 16"/>
          <p:cNvSpPr>
            <a:spLocks noChangeArrowheads="1"/>
          </p:cNvSpPr>
          <p:nvPr/>
        </p:nvSpPr>
        <p:spPr bwMode="auto">
          <a:xfrm rot="-1083127">
            <a:off x="6330950" y="-595313"/>
            <a:ext cx="5111750" cy="5400676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AFD2EF">
              <a:alpha val="25882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2001" name="Rectangle 17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8913"/>
            <a:ext cx="8424862" cy="1582737"/>
          </a:xfrm>
          <a:ln>
            <a:solidFill>
              <a:srgbClr val="FF9900"/>
            </a:solidFill>
          </a:ln>
        </p:spPr>
        <p:txBody>
          <a:bodyPr/>
          <a:lstStyle/>
          <a:p>
            <a:pPr eaLnBrk="1" hangingPunct="1"/>
            <a:r>
              <a:rPr lang="fr-BE" b="1" smtClean="0"/>
              <a:t>Land-Use Planning (LUP)</a:t>
            </a:r>
            <a:endParaRPr lang="en-GB" sz="4000" b="1" smtClean="0"/>
          </a:p>
        </p:txBody>
      </p:sp>
      <p:sp>
        <p:nvSpPr>
          <p:cNvPr id="42002" name="Rectangle 18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773238"/>
            <a:ext cx="8497888" cy="5084762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660033"/>
                </a:solidFill>
                <a:latin typeface="Tahoma" pitchFamily="34" charset="0"/>
              </a:rPr>
              <a:t>How could co-operation between Seveso and planning authorities be improved?</a:t>
            </a:r>
          </a:p>
          <a:p>
            <a:pPr lvl="1" eaLnBrk="1" hangingPunct="1">
              <a:lnSpc>
                <a:spcPct val="90000"/>
              </a:lnSpc>
            </a:pPr>
            <a:endParaRPr lang="en-US" sz="2400" smtClean="0">
              <a:solidFill>
                <a:srgbClr val="660033"/>
              </a:solidFill>
              <a:latin typeface="Tahoma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660033"/>
                </a:solidFill>
                <a:latin typeface="Tahoma" pitchFamily="34" charset="0"/>
              </a:rPr>
              <a:t>How to ensure that LT sites provide sufficient information (proportionate to the risk)? </a:t>
            </a:r>
          </a:p>
          <a:p>
            <a:pPr lvl="1" eaLnBrk="1" hangingPunct="1">
              <a:lnSpc>
                <a:spcPct val="90000"/>
              </a:lnSpc>
            </a:pPr>
            <a:endParaRPr lang="en-US" sz="2400" smtClean="0">
              <a:solidFill>
                <a:srgbClr val="660033"/>
              </a:solidFill>
              <a:latin typeface="Tahoma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660033"/>
                </a:solidFill>
                <a:latin typeface="Tahoma" pitchFamily="34" charset="0"/>
              </a:rPr>
              <a:t>Calculating safety distances, would sharing of experience on methodologies be useful?</a:t>
            </a:r>
          </a:p>
          <a:p>
            <a:pPr lvl="1" eaLnBrk="1" hangingPunct="1">
              <a:lnSpc>
                <a:spcPct val="90000"/>
              </a:lnSpc>
            </a:pPr>
            <a:endParaRPr lang="en-US" sz="2400" smtClean="0">
              <a:solidFill>
                <a:srgbClr val="660033"/>
              </a:solidFill>
              <a:latin typeface="Tahoma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660033"/>
                </a:solidFill>
                <a:latin typeface="Tahoma" pitchFamily="34" charset="0"/>
              </a:rPr>
              <a:t>Would possible closer integration with procedures under the EIA and SEA Directives be helpful?</a:t>
            </a:r>
          </a:p>
          <a:p>
            <a:pPr lvl="1" eaLnBrk="1" hangingPunct="1">
              <a:lnSpc>
                <a:spcPct val="90000"/>
              </a:lnSpc>
            </a:pPr>
            <a:endParaRPr lang="en-US" sz="2400" smtClean="0">
              <a:solidFill>
                <a:srgbClr val="660033"/>
              </a:solidFill>
              <a:latin typeface="Tahoma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660033"/>
                </a:solidFill>
                <a:latin typeface="Tahoma" pitchFamily="34" charset="0"/>
              </a:rPr>
              <a:t>Strengthen risk communication?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Group 2"/>
          <p:cNvGrpSpPr>
            <a:grpSpLocks/>
          </p:cNvGrpSpPr>
          <p:nvPr/>
        </p:nvGrpSpPr>
        <p:grpSpPr bwMode="auto">
          <a:xfrm>
            <a:off x="6443663" y="-455613"/>
            <a:ext cx="4710112" cy="4940301"/>
            <a:chOff x="4059" y="-287"/>
            <a:chExt cx="2967" cy="3112"/>
          </a:xfrm>
        </p:grpSpPr>
        <p:sp>
          <p:nvSpPr>
            <p:cNvPr id="247811" name="AutoShape 3"/>
            <p:cNvSpPr>
              <a:spLocks noChangeArrowheads="1"/>
            </p:cNvSpPr>
            <p:nvPr/>
          </p:nvSpPr>
          <p:spPr bwMode="auto">
            <a:xfrm rot="-1088735">
              <a:off x="405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2" name="AutoShape 4"/>
            <p:cNvSpPr>
              <a:spLocks noChangeArrowheads="1"/>
            </p:cNvSpPr>
            <p:nvPr/>
          </p:nvSpPr>
          <p:spPr bwMode="auto">
            <a:xfrm rot="-1088735">
              <a:off x="5243" y="225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3" name="AutoShape 5"/>
            <p:cNvSpPr>
              <a:spLocks noChangeArrowheads="1"/>
            </p:cNvSpPr>
            <p:nvPr/>
          </p:nvSpPr>
          <p:spPr bwMode="auto">
            <a:xfrm rot="-1088735">
              <a:off x="5243" y="-287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4" name="AutoShape 6"/>
            <p:cNvSpPr>
              <a:spLocks noChangeArrowheads="1"/>
            </p:cNvSpPr>
            <p:nvPr/>
          </p:nvSpPr>
          <p:spPr bwMode="auto">
            <a:xfrm rot="-1088735">
              <a:off x="6509" y="98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5" name="AutoShape 7"/>
            <p:cNvSpPr>
              <a:spLocks noChangeArrowheads="1"/>
            </p:cNvSpPr>
            <p:nvPr/>
          </p:nvSpPr>
          <p:spPr bwMode="auto">
            <a:xfrm rot="-1088735">
              <a:off x="4241" y="39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6" name="AutoShape 8"/>
            <p:cNvSpPr>
              <a:spLocks noChangeArrowheads="1"/>
            </p:cNvSpPr>
            <p:nvPr/>
          </p:nvSpPr>
          <p:spPr bwMode="auto">
            <a:xfrm rot="-1088735">
              <a:off x="4195" y="157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7" name="AutoShape 9"/>
            <p:cNvSpPr>
              <a:spLocks noChangeArrowheads="1"/>
            </p:cNvSpPr>
            <p:nvPr/>
          </p:nvSpPr>
          <p:spPr bwMode="auto">
            <a:xfrm rot="-1088735">
              <a:off x="4604" y="1979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8" name="AutoShape 10"/>
            <p:cNvSpPr>
              <a:spLocks noChangeArrowheads="1"/>
            </p:cNvSpPr>
            <p:nvPr/>
          </p:nvSpPr>
          <p:spPr bwMode="auto">
            <a:xfrm rot="-1088735">
              <a:off x="4694" y="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19" name="AutoShape 11"/>
            <p:cNvSpPr>
              <a:spLocks noChangeArrowheads="1"/>
            </p:cNvSpPr>
            <p:nvPr/>
          </p:nvSpPr>
          <p:spPr bwMode="auto">
            <a:xfrm rot="-1088735">
              <a:off x="5874" y="-108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0" name="AutoShape 12"/>
            <p:cNvSpPr>
              <a:spLocks noChangeArrowheads="1"/>
            </p:cNvSpPr>
            <p:nvPr/>
          </p:nvSpPr>
          <p:spPr bwMode="auto">
            <a:xfrm rot="-1088735">
              <a:off x="6319" y="383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1" name="AutoShape 13"/>
            <p:cNvSpPr>
              <a:spLocks noChangeArrowheads="1"/>
            </p:cNvSpPr>
            <p:nvPr/>
          </p:nvSpPr>
          <p:spPr bwMode="auto">
            <a:xfrm rot="-1088735">
              <a:off x="6327" y="1661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47822" name="AutoShape 14"/>
            <p:cNvSpPr>
              <a:spLocks noChangeArrowheads="1"/>
            </p:cNvSpPr>
            <p:nvPr/>
          </p:nvSpPr>
          <p:spPr bwMode="auto">
            <a:xfrm rot="-1088735">
              <a:off x="5919" y="2160"/>
              <a:ext cx="517" cy="574"/>
            </a:xfrm>
            <a:prstGeom prst="star5">
              <a:avLst/>
            </a:prstGeom>
            <a:solidFill>
              <a:srgbClr val="D5E8F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21521" name="AutoShape 15"/>
            <p:cNvSpPr>
              <a:spLocks noChangeArrowheads="1"/>
            </p:cNvSpPr>
            <p:nvPr/>
          </p:nvSpPr>
          <p:spPr bwMode="auto">
            <a:xfrm rot="-1083837">
              <a:off x="4921" y="489"/>
              <a:ext cx="1317" cy="1286"/>
            </a:xfrm>
            <a:prstGeom prst="triangle">
              <a:avLst>
                <a:gd name="adj" fmla="val 50000"/>
              </a:avLst>
            </a:prstGeom>
            <a:solidFill>
              <a:srgbClr val="AFD2EF">
                <a:alpha val="2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1506" name="AutoShape 16"/>
          <p:cNvSpPr>
            <a:spLocks noChangeArrowheads="1"/>
          </p:cNvSpPr>
          <p:nvPr/>
        </p:nvSpPr>
        <p:spPr bwMode="auto">
          <a:xfrm rot="-1083127">
            <a:off x="6330950" y="-595313"/>
            <a:ext cx="5111750" cy="5400676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AFD2EF">
              <a:alpha val="25882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1507" name="Rectangle 17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424862" cy="1582737"/>
          </a:xfrm>
          <a:ln>
            <a:solidFill>
              <a:srgbClr val="FF9900"/>
            </a:solidFill>
          </a:ln>
        </p:spPr>
        <p:txBody>
          <a:bodyPr/>
          <a:lstStyle/>
          <a:p>
            <a:pPr eaLnBrk="1" hangingPunct="1"/>
            <a:r>
              <a:rPr lang="fr-BE" b="1" smtClean="0"/>
              <a:t>Definitions, exclusions, readability </a:t>
            </a:r>
            <a:endParaRPr lang="en-GB" b="1" smtClean="0"/>
          </a:p>
        </p:txBody>
      </p:sp>
      <p:sp>
        <p:nvSpPr>
          <p:cNvPr id="21508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250825" y="1773238"/>
            <a:ext cx="8497888" cy="5084762"/>
          </a:xfrm>
        </p:spPr>
        <p:txBody>
          <a:bodyPr/>
          <a:lstStyle/>
          <a:p>
            <a:pPr marL="609600" indent="-609600" eaLnBrk="1" hangingPunct="1"/>
            <a:r>
              <a:rPr lang="en-US" smtClean="0">
                <a:solidFill>
                  <a:srgbClr val="660033"/>
                </a:solidFill>
              </a:rPr>
              <a:t>Definitions: Are there inconsistencies with other Directives causing problems?</a:t>
            </a:r>
          </a:p>
          <a:p>
            <a:pPr marL="609600" indent="-609600" eaLnBrk="1" hangingPunct="1"/>
            <a:endParaRPr lang="en-US" smtClean="0">
              <a:solidFill>
                <a:srgbClr val="660033"/>
              </a:solidFill>
            </a:endParaRPr>
          </a:p>
          <a:p>
            <a:pPr marL="609600" indent="-609600" eaLnBrk="1" hangingPunct="1"/>
            <a:r>
              <a:rPr lang="en-US" smtClean="0">
                <a:solidFill>
                  <a:srgbClr val="660033"/>
                </a:solidFill>
              </a:rPr>
              <a:t>Any exclusions that require clarifications?</a:t>
            </a:r>
          </a:p>
          <a:p>
            <a:pPr marL="609600" indent="-609600" eaLnBrk="1" hangingPunct="1"/>
            <a:endParaRPr lang="en-US" smtClean="0">
              <a:solidFill>
                <a:srgbClr val="660033"/>
              </a:solidFill>
            </a:endParaRPr>
          </a:p>
          <a:p>
            <a:pPr marL="609600" indent="-609600" eaLnBrk="1" hangingPunct="1"/>
            <a:r>
              <a:rPr lang="en-US" smtClean="0">
                <a:solidFill>
                  <a:srgbClr val="660033"/>
                </a:solidFill>
              </a:rPr>
              <a:t>General readability: Which provisions are unclear?</a:t>
            </a:r>
          </a:p>
          <a:p>
            <a:pPr marL="609600" indent="-609600" eaLnBrk="1" hangingPunct="1"/>
            <a:endParaRPr lang="en-US" smtClean="0">
              <a:solidFill>
                <a:srgbClr val="660033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4089</TotalTime>
  <Words>872</Words>
  <Application>Microsoft Office PowerPoint</Application>
  <PresentationFormat>On-screen Show (4:3)</PresentationFormat>
  <Paragraphs>230</Paragraphs>
  <Slides>16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Times New Roman</vt:lpstr>
      <vt:lpstr>Verdana</vt:lpstr>
      <vt:lpstr>Tahoma</vt:lpstr>
      <vt:lpstr>Arial Narrow</vt:lpstr>
      <vt:lpstr>Default Design</vt:lpstr>
      <vt:lpstr>Slide 1</vt:lpstr>
      <vt:lpstr>Philosophy of Seveso II Directive</vt:lpstr>
      <vt:lpstr>Scope &amp; main obligations</vt:lpstr>
      <vt:lpstr>MAPP/SMS  </vt:lpstr>
      <vt:lpstr>Safety Report  </vt:lpstr>
      <vt:lpstr>Information to the public  </vt:lpstr>
      <vt:lpstr>Emergency planning, Domino effects  </vt:lpstr>
      <vt:lpstr>Land-Use Planning (LUP)</vt:lpstr>
      <vt:lpstr>Definitions, exclusions, readability </vt:lpstr>
      <vt:lpstr>Seveso Scope, Annex I - GHS</vt:lpstr>
      <vt:lpstr>TWG Seveso and GHS - Draft “GHSified” Annex I Part 2</vt:lpstr>
      <vt:lpstr>Comparison  toxic properties </vt:lpstr>
      <vt:lpstr>Impact Assessment 1</vt:lpstr>
      <vt:lpstr>Impact Assessment 2</vt:lpstr>
      <vt:lpstr>Effects GHS on Seveso</vt:lpstr>
      <vt:lpstr>Other possible amendments to Annex I</vt:lpstr>
    </vt:vector>
  </TitlesOfParts>
  <Company>European Commission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Spring floods 2006 </dc:title>
  <dc:creator>pirotfa</dc:creator>
  <cp:lastModifiedBy>foleyju</cp:lastModifiedBy>
  <cp:revision>168</cp:revision>
  <dcterms:created xsi:type="dcterms:W3CDTF">2006-06-07T07:50:35Z</dcterms:created>
  <dcterms:modified xsi:type="dcterms:W3CDTF">2009-11-06T14:17:44Z</dcterms:modified>
</cp:coreProperties>
</file>