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7" r:id="rId3"/>
    <p:sldId id="268" r:id="rId4"/>
    <p:sldId id="259" r:id="rId5"/>
    <p:sldId id="261" r:id="rId6"/>
    <p:sldId id="260" r:id="rId7"/>
    <p:sldId id="264" r:id="rId8"/>
    <p:sldId id="265" r:id="rId9"/>
    <p:sldId id="269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2" autoAdjust="0"/>
  </p:normalViewPr>
  <p:slideViewPr>
    <p:cSldViewPr>
      <p:cViewPr varScale="1">
        <p:scale>
          <a:sx n="104" d="100"/>
          <a:sy n="104" d="100"/>
        </p:scale>
        <p:origin x="-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7D5315-ED71-49AA-A5B7-D2458B863C3C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4F596F-21A2-4E6D-AE87-9FFBBC21BE0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107EA8-423E-4AAD-9898-1489625B466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7613" cy="2571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37EE42-E9E1-4AB3-A73D-ECAADFAC4757}" type="slidenum">
              <a:rPr lang="en-US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1835A9-D081-4864-8B8C-37B349A66CD5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>
                <a:latin typeface="Times New Roman" pitchFamily="18" charset="0"/>
              </a:rPr>
              <a:t>EFCE is the European Federation of Chemical Engineers, IChemE is the Institution of Chemical Engineers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F1492D-054C-40B0-BCA5-6F86263BDB7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FC9AE0-083A-4255-8763-9BC0341B020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CB52A0-7849-442A-8C3D-21C7306D221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4FAC65-0489-475F-9141-0D661B92A06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89447A-D95D-457B-80A3-9FA3B70E1EC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7388"/>
            <a:ext cx="4570413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50B996-9A81-468E-A525-7A2E2333CCF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325EE-C9D9-46AC-A8CC-051485D40B48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2AA1-AC54-42FA-B302-95BF7C3A90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2AF4D-FAA3-40FE-BB5F-432DE34384C2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A571-E6A8-4C02-B74E-C5AC237F048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2296-DEA9-4327-B64D-D81FF65DAF30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BEC9F-CB94-490C-8A43-6B511FCBA0C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04492-DB31-4BA0-9123-D90D9FEE9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13.11.2008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2nd Annual Pan European Conference - Industrial Process Safety and Loss Prevention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BA1DC-7E37-46F1-9FB9-3CEEF3AE1D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6F385-1C3D-4E96-B15D-C674DB1F045D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F4B3-25F4-4441-B6D3-B3AF9290E6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7CEDB-F403-4EFB-BA03-6BDA9050281E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D9947-C2C9-4BCD-8AB7-D8221CF49FB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9282-F87E-4702-BC8A-4830636A1206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B9E40-8E9A-4D68-B80A-6D23A04588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A3B17-00E7-481D-93D5-A15DF8882F12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925B-57FE-4DE8-BA85-D8A7596771C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5A02-A906-4799-85E3-E607F29D8ACA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254DF-5D7C-44B9-958D-3727EA57CE0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363A-261E-47BC-9210-849406FA2188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1C313-EE2D-4507-B59D-46CC71FCE8C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85E3-66D2-473E-90EB-7B83888311CF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E14B-930E-4A98-B421-38684E032FB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BCBFC-4EBD-458B-82A6-1D956E3597C4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2B004-411A-4F43-8AC4-3E371B43A1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C2B36E-7CBF-4FFF-BF29-36EA152603C3}" type="datetimeFigureOut">
              <a:rPr lang="de-DE"/>
              <a:pPr>
                <a:defRPr/>
              </a:pPr>
              <a:t>09.11.2009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DAD610-ACDF-45C1-B225-F4E722A52F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64C2A2E9-CC08-4393-AEAD-6876EBD833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3319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51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1463" y="76200"/>
            <a:ext cx="921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513" tIns="46038" rIns="36513" bIns="46038" anchor="b"/>
          <a:lstStyle/>
          <a:p>
            <a:pPr fontAlgn="auto">
              <a:spcAft>
                <a:spcPts val="0"/>
              </a:spcAft>
              <a:defRPr/>
            </a:pPr>
            <a:endParaRPr lang="en-US" sz="2400">
              <a:solidFill>
                <a:schemeClr val="tx2"/>
              </a:solidFill>
              <a:latin typeface="Copperplate31ab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0" y="0"/>
            <a:ext cx="2714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0"/>
            <a:ext cx="2714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7411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2700"/>
            <a:ext cx="91551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62150" y="1143000"/>
            <a:ext cx="5280025" cy="13843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GB" sz="2800" b="1">
                <a:latin typeface="Calibri" pitchFamily="34" charset="0"/>
              </a:rPr>
              <a:t>Seveso II Review</a:t>
            </a:r>
          </a:p>
          <a:p>
            <a:pPr algn="ctr"/>
            <a:r>
              <a:rPr lang="en-GB" sz="2800" b="1">
                <a:latin typeface="Calibri" pitchFamily="34" charset="0"/>
              </a:rPr>
              <a:t>Stakeholder Consultation Meeting</a:t>
            </a:r>
          </a:p>
          <a:p>
            <a:pPr algn="ctr"/>
            <a:r>
              <a:rPr lang="en-GB" sz="2800" b="1" i="1">
                <a:latin typeface="Calibri" pitchFamily="34" charset="0"/>
              </a:rPr>
              <a:t>EPSC Position</a:t>
            </a:r>
            <a:endParaRPr lang="en-US" sz="2000" b="1" i="1">
              <a:latin typeface="Calibri" pitchFamily="34" charset="0"/>
            </a:endParaRP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5781675" y="5214938"/>
            <a:ext cx="1789113" cy="70802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GB" sz="2000" b="1">
                <a:latin typeface="Copperplate31ab"/>
              </a:rPr>
              <a:t>Brussels</a:t>
            </a:r>
          </a:p>
          <a:p>
            <a:pPr algn="ctr"/>
            <a:r>
              <a:rPr lang="en-GB" sz="2000" b="1">
                <a:latin typeface="Copperplate31ab"/>
              </a:rPr>
              <a:t>Nov. 10, 2009</a:t>
            </a:r>
            <a:endParaRPr lang="en-US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Aft>
                <a:spcPct val="0"/>
              </a:spcAft>
            </a:pPr>
            <a:fld id="{1CD6D590-28FC-4B8B-BD1D-0B08B0AA72D4}" type="slidenum">
              <a:rPr lang="en-GB" smtClean="0"/>
              <a:pPr fontAlgn="base">
                <a:spcAft>
                  <a:spcPct val="0"/>
                </a:spcAft>
              </a:pPr>
              <a:t>2</a:t>
            </a:fld>
            <a:endParaRPr lang="en-GB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 lIns="91440" tIns="45720" rIns="91440" bIns="45720"/>
          <a:lstStyle/>
          <a:p>
            <a:r>
              <a:rPr lang="en-GB" sz="2400" b="1" smtClean="0">
                <a:latin typeface="Arial" charset="0"/>
                <a:cs typeface="Arial" charset="0"/>
              </a:rPr>
              <a:t>European Process Safety Centre (EPSC)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47800"/>
            <a:ext cx="8534400" cy="4572000"/>
          </a:xfrm>
        </p:spPr>
        <p:txBody>
          <a:bodyPr lIns="91440" tIns="45720" rIns="91440" bIns="45720"/>
          <a:lstStyle/>
          <a:p>
            <a:pPr>
              <a:lnSpc>
                <a:spcPct val="80000"/>
              </a:lnSpc>
            </a:pPr>
            <a:r>
              <a:rPr lang="en-GB" sz="1800" b="1" smtClean="0"/>
              <a:t>Network funded by about 40 mainly European based (petro)chemical multinationals to develop best practice in major accident prevention/process safety</a:t>
            </a:r>
          </a:p>
          <a:p>
            <a:pPr>
              <a:lnSpc>
                <a:spcPct val="80000"/>
              </a:lnSpc>
            </a:pPr>
            <a:r>
              <a:rPr lang="en-GB" sz="1800" b="1" smtClean="0"/>
              <a:t>Objectives: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Information/know how exchange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Legislation (esp. Seveso II &amp; ATEX) 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participation &amp; co-ordination of EU funded projects</a:t>
            </a:r>
          </a:p>
          <a:p>
            <a:pPr>
              <a:lnSpc>
                <a:spcPct val="80000"/>
              </a:lnSpc>
            </a:pPr>
            <a:r>
              <a:rPr lang="en-GB" sz="1800" b="1" smtClean="0"/>
              <a:t>Outputs: 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Internal reports &amp; books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User groups &amp; public conferences 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EU projects &amp; working groups</a:t>
            </a:r>
          </a:p>
          <a:p>
            <a:pPr>
              <a:lnSpc>
                <a:spcPct val="80000"/>
              </a:lnSpc>
            </a:pPr>
            <a:r>
              <a:rPr lang="en-GB" sz="1800" b="1" smtClean="0"/>
              <a:t>Major topics 2009: 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Process Safety Indicators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Post Buncefield Activities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Process Safety Competence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Fostering Senior Management Involvement in Process Safety (with European Federation of Chemical Engineers)</a:t>
            </a:r>
          </a:p>
          <a:p>
            <a:pPr lvl="1">
              <a:lnSpc>
                <a:spcPct val="80000"/>
              </a:lnSpc>
            </a:pPr>
            <a:r>
              <a:rPr lang="en-GB" sz="1600" b="1" smtClean="0"/>
              <a:t>LOPA Experience &amp; Development</a:t>
            </a:r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r>
              <a:rPr lang="en-GB" sz="2000" b="1" i="1" smtClean="0"/>
              <a:t>www.epsc.org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0"/>
            <a:ext cx="777240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Background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1800" b="1" smtClean="0">
              <a:latin typeface="Arial" charset="0"/>
              <a:cs typeface="Arial" charset="0"/>
            </a:endParaRPr>
          </a:p>
          <a:p>
            <a:r>
              <a:rPr lang="en-GB" sz="1800" b="1" smtClean="0">
                <a:latin typeface="Arial" charset="0"/>
                <a:cs typeface="Arial" charset="0"/>
              </a:rPr>
              <a:t>EPSC has captured the experience of its members with requirements of Seveso II </a:t>
            </a:r>
            <a:r>
              <a:rPr lang="de-DE" sz="1800" b="1" smtClean="0">
                <a:latin typeface="Arial" charset="0"/>
                <a:cs typeface="Arial" charset="0"/>
              </a:rPr>
              <a:t>at a workshop on April 27, 2009</a:t>
            </a:r>
          </a:p>
          <a:p>
            <a:endParaRPr lang="en-GB" sz="1800" b="1" i="1" smtClean="0">
              <a:latin typeface="Arial" charset="0"/>
              <a:cs typeface="Arial" charset="0"/>
            </a:endParaRPr>
          </a:p>
          <a:p>
            <a:r>
              <a:rPr lang="en-GB" sz="1800" b="1" smtClean="0">
                <a:latin typeface="Arial" charset="0"/>
                <a:cs typeface="Arial" charset="0"/>
              </a:rPr>
              <a:t>At that time from the studies commissioned by the EC for Seveso II revision only F-Seveso was available</a:t>
            </a:r>
          </a:p>
          <a:p>
            <a:endParaRPr lang="en-GB" sz="1800" b="1" smtClean="0">
              <a:latin typeface="Arial" charset="0"/>
              <a:cs typeface="Arial" charset="0"/>
            </a:endParaRPr>
          </a:p>
          <a:p>
            <a:r>
              <a:rPr lang="en-GB" sz="1800" b="1" smtClean="0">
                <a:latin typeface="Arial" charset="0"/>
                <a:cs typeface="Arial" charset="0"/>
              </a:rPr>
              <a:t>The results of this workshop have been documented in a </a:t>
            </a:r>
            <a:r>
              <a:rPr lang="en-GB" sz="1800" b="1" i="1" smtClean="0">
                <a:latin typeface="Arial" charset="0"/>
                <a:cs typeface="Arial" charset="0"/>
              </a:rPr>
              <a:t>EPSC Position Paper for the Revision of Seveso II </a:t>
            </a:r>
            <a:r>
              <a:rPr lang="en-GB" sz="1800" b="1" smtClean="0">
                <a:latin typeface="Arial" charset="0"/>
                <a:cs typeface="Arial" charset="0"/>
              </a:rPr>
              <a:t>which was published on </a:t>
            </a:r>
            <a:r>
              <a:rPr lang="en-GB" sz="1800" b="1" i="1" smtClean="0">
                <a:latin typeface="Arial" charset="0"/>
                <a:cs typeface="Arial" charset="0"/>
              </a:rPr>
              <a:t>www.epsc.org</a:t>
            </a:r>
            <a:r>
              <a:rPr lang="en-GB" sz="1800" b="1" smtClean="0">
                <a:latin typeface="Arial" charset="0"/>
                <a:cs typeface="Arial" charset="0"/>
              </a:rPr>
              <a:t> in July 2009 and shared with the Commission</a:t>
            </a:r>
          </a:p>
          <a:p>
            <a:endParaRPr lang="en-GB" sz="1800" b="1" smtClean="0">
              <a:latin typeface="Arial" charset="0"/>
              <a:cs typeface="Arial" charset="0"/>
            </a:endParaRPr>
          </a:p>
          <a:p>
            <a:r>
              <a:rPr lang="en-GB" sz="1800" b="1" smtClean="0">
                <a:latin typeface="Arial" charset="0"/>
                <a:cs typeface="Arial" charset="0"/>
              </a:rPr>
              <a:t>This presentation highlights the main results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0"/>
            <a:ext cx="777240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Scope of the Directive (Art. 2)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2000" b="1" smtClean="0">
              <a:latin typeface="Arial" charset="0"/>
              <a:cs typeface="Arial" charset="0"/>
            </a:endParaRPr>
          </a:p>
          <a:p>
            <a:r>
              <a:rPr lang="en-GB" sz="1800" b="1" smtClean="0">
                <a:latin typeface="Arial" charset="0"/>
                <a:cs typeface="Arial" charset="0"/>
              </a:rPr>
              <a:t>EPSC strongly suggests not to dilute the focus of Seveso II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obligation for lower tier establishments to prepare a Safety Report and the provision of a Safety Management System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Is not in line with risk-based approach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Is not justified by the frequency of major accidents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Will consume valuable resources and add additional paperwork both for SMEs and authorities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The MAPP is a suitable instrument for major accident scenarios, LUP and an outline of the SMS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Pipelines, railway stations, harbours and security issues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Are covered by other existing regulations which could be amended if necessary</a:t>
            </a:r>
          </a:p>
          <a:p>
            <a:r>
              <a:rPr lang="en-US" sz="1800" b="1" smtClean="0">
                <a:latin typeface="Arial" charset="0"/>
                <a:cs typeface="Arial" charset="0"/>
              </a:rPr>
              <a:t>Clarifying the links to other regulations is supported by EPSC</a:t>
            </a:r>
          </a:p>
          <a:p>
            <a:r>
              <a:rPr lang="en-GB" sz="1800" b="1" i="1" smtClean="0">
                <a:latin typeface="Arial" charset="0"/>
                <a:cs typeface="Arial" charset="0"/>
              </a:rPr>
              <a:t>EPSC input to revision of Annex 1 has been given in TWG on GHS</a:t>
            </a:r>
            <a:endParaRPr lang="en-US" sz="1800" b="1" i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0"/>
            <a:ext cx="777240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Domino Effect; Safety Report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20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Domino effect (art. 8)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Cooperation between neighbouring sites generally works well regardless of Art. 8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As this may be due to existing personal relations, Art. 8 should be retained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For industrial parks cooperation could be further strengthened by an </a:t>
            </a:r>
            <a:r>
              <a:rPr lang="en-US" sz="1600" b="1" u="sng" smtClean="0">
                <a:latin typeface="Arial" charset="0"/>
                <a:cs typeface="Arial" charset="0"/>
              </a:rPr>
              <a:t>option</a:t>
            </a:r>
            <a:r>
              <a:rPr lang="en-US" sz="1600" b="1" smtClean="0">
                <a:latin typeface="Arial" charset="0"/>
                <a:cs typeface="Arial" charset="0"/>
              </a:rPr>
              <a:t> to have only one aggregated Safety Report for the park</a:t>
            </a:r>
          </a:p>
          <a:p>
            <a:r>
              <a:rPr lang="en-US" sz="1800" b="1" smtClean="0">
                <a:latin typeface="Arial" charset="0"/>
                <a:cs typeface="Arial" charset="0"/>
              </a:rPr>
              <a:t>Safety Report (art. 9)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Significant differences in quality and requirements (costs for preparing SRs differ up to 1 magnitude across EU)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Excessive paperwork distracts resources of operators and authorities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EPSC suggests an improved guidance for consistent implementation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No “one size fits all” uniform format, but e.g.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“toolbox” with approved methods for risk analysis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Environmental aspects may be included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Security issues should be covered elsewhere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0"/>
            <a:ext cx="777240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Emergency Plans, LUP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20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Internal/external emergency plans (art. 11)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No need to change the requirements for internal emergency plans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Should remain restricted to upper tier as even non-Seveso sites have emergency plans due to other regulations 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Implementation of external emergency plans by competent authorities need more attention</a:t>
            </a:r>
          </a:p>
          <a:p>
            <a:pPr lvl="1"/>
            <a:endParaRPr lang="en-US" sz="1800" b="1" i="1" smtClean="0">
              <a:latin typeface="Arial" charset="0"/>
              <a:cs typeface="Arial" charset="0"/>
            </a:endParaRPr>
          </a:p>
          <a:p>
            <a:pPr lvl="1"/>
            <a:endParaRPr lang="en-US" sz="1800" b="1" i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Land Use Planning (art. 12) </a:t>
            </a:r>
          </a:p>
          <a:p>
            <a:pPr lvl="1"/>
            <a:r>
              <a:rPr lang="en-US" sz="1600" b="1" i="1" smtClean="0">
                <a:latin typeface="Arial" charset="0"/>
                <a:cs typeface="Arial" charset="0"/>
              </a:rPr>
              <a:t>EPSC position has been comprehensively presented in TWG 5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Any revision of art. 12 has to allow for different approaches (little chance of harmonisation)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666750" y="0"/>
            <a:ext cx="777240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Communication to/participation of Public (art. 13)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20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No need to change art. 13(1) as participation of public is anyway covered by </a:t>
            </a:r>
            <a:r>
              <a:rPr lang="en-US" sz="1800" b="1" i="1" smtClean="0">
                <a:latin typeface="Arial" charset="0"/>
                <a:cs typeface="Arial" charset="0"/>
              </a:rPr>
              <a:t>Responsible Care</a:t>
            </a:r>
            <a:r>
              <a:rPr lang="en-US" sz="1800" b="1" smtClean="0">
                <a:latin typeface="Arial" charset="0"/>
                <a:cs typeface="Arial" charset="0"/>
              </a:rPr>
              <a:t>® </a:t>
            </a:r>
          </a:p>
          <a:p>
            <a:endParaRPr lang="en-US" sz="18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Availability of safety report to public (art. 13(4)) should be “on demand” only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Very limited interest from public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Major parts of safety reports have to be confidential for security reasons</a:t>
            </a:r>
          </a:p>
          <a:p>
            <a:pPr lvl="2"/>
            <a:r>
              <a:rPr lang="en-US" sz="1600" b="1" smtClean="0">
                <a:latin typeface="Arial" charset="0"/>
                <a:cs typeface="Arial" charset="0"/>
              </a:rPr>
              <a:t>Publication via internet should not be encouraged as users are not identifiable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0"/>
            <a:ext cx="8858250" cy="914400"/>
          </a:xfrm>
        </p:spPr>
        <p:txBody>
          <a:bodyPr/>
          <a:lstStyle/>
          <a:p>
            <a:r>
              <a:rPr lang="en-GB" sz="2400" b="1" smtClean="0">
                <a:latin typeface="Arial" charset="0"/>
                <a:cs typeface="Arial" charset="0"/>
              </a:rPr>
              <a:t>Accident Info/Prohibition/Inspections/Confidentiality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7772400" cy="5029200"/>
          </a:xfrm>
        </p:spPr>
        <p:txBody>
          <a:bodyPr/>
          <a:lstStyle/>
          <a:p>
            <a:pPr>
              <a:buFontTx/>
              <a:buNone/>
            </a:pPr>
            <a:endParaRPr lang="en-US" sz="20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Information following a major accident (art. 14, 15) 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No need to change requirements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Delays in transfer of information generally not caused by industry</a:t>
            </a:r>
          </a:p>
          <a:p>
            <a:pPr lvl="1"/>
            <a:endParaRPr lang="en-US" sz="18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Prohibition of use (art. 17): no need to change</a:t>
            </a:r>
          </a:p>
          <a:p>
            <a:endParaRPr lang="en-US" sz="18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Quality and frequency of inspections (art. 18) should be better harmonised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Significant differences in time and effort for operator and authority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Definition of minimum frequency both for upper and lower tier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Justification of higher frequency by authority</a:t>
            </a:r>
          </a:p>
          <a:p>
            <a:pPr lvl="1"/>
            <a:r>
              <a:rPr lang="en-US" sz="1600" b="1" smtClean="0">
                <a:latin typeface="Arial" charset="0"/>
                <a:cs typeface="Arial" charset="0"/>
              </a:rPr>
              <a:t>Definition of a “lead authority” to avoid duplication</a:t>
            </a:r>
          </a:p>
          <a:p>
            <a:pPr lvl="1"/>
            <a:endParaRPr lang="en-US" sz="1600" b="1" smtClean="0">
              <a:latin typeface="Arial" charset="0"/>
              <a:cs typeface="Arial" charset="0"/>
            </a:endParaRPr>
          </a:p>
          <a:p>
            <a:r>
              <a:rPr lang="en-US" sz="1800" b="1" smtClean="0">
                <a:latin typeface="Arial" charset="0"/>
                <a:cs typeface="Arial" charset="0"/>
              </a:rPr>
              <a:t>Confidentiality (art. 20): no need to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PSC Slides">
  <a:themeElements>
    <a:clrScheme name="EPSC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PSC Slid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—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—"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PSC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C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SC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C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C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C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SC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661</Words>
  <Application>Microsoft Office PowerPoint</Application>
  <PresentationFormat>On-screen Show (4:3)</PresentationFormat>
  <Paragraphs>102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Calibri</vt:lpstr>
      <vt:lpstr>Arial</vt:lpstr>
      <vt:lpstr>Times New Roman</vt:lpstr>
      <vt:lpstr>Copperplate31ab</vt:lpstr>
      <vt:lpstr>Wingdings</vt:lpstr>
      <vt:lpstr>Larissa-Design</vt:lpstr>
      <vt:lpstr>EPSC Slides</vt:lpstr>
      <vt:lpstr>EPSC Slides</vt:lpstr>
      <vt:lpstr>Slide 1</vt:lpstr>
      <vt:lpstr>European Process Safety Centre (EPSC)</vt:lpstr>
      <vt:lpstr>Background</vt:lpstr>
      <vt:lpstr>Scope of the Directive (Art. 2)</vt:lpstr>
      <vt:lpstr>Domino Effect; Safety Report</vt:lpstr>
      <vt:lpstr>Emergency Plans, LUP</vt:lpstr>
      <vt:lpstr>Communication to/participation of Public (art. 13)</vt:lpstr>
      <vt:lpstr>Accident Info/Prohibition/Inspections/Confidentiality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Jochum</dc:creator>
  <cp:lastModifiedBy>foleyju</cp:lastModifiedBy>
  <cp:revision>64</cp:revision>
  <dcterms:created xsi:type="dcterms:W3CDTF">2009-03-04T09:23:53Z</dcterms:created>
  <dcterms:modified xsi:type="dcterms:W3CDTF">2009-11-09T07:23:39Z</dcterms:modified>
</cp:coreProperties>
</file>